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11"/>
  </p:notesMasterIdLst>
  <p:sldIdLst>
    <p:sldId id="256" r:id="rId4"/>
    <p:sldId id="263" r:id="rId5"/>
    <p:sldId id="259" r:id="rId6"/>
    <p:sldId id="265" r:id="rId7"/>
    <p:sldId id="457" r:id="rId8"/>
    <p:sldId id="261" r:id="rId9"/>
    <p:sldId id="262" r:id="rId10"/>
  </p:sldIdLst>
  <p:sldSz cx="10969625" cy="6170613"/>
  <p:notesSz cx="6858000" cy="9144000"/>
  <p:custDataLst>
    <p:tags r:id="rId1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521415D9-36F7-43E2-AB2F-B90AF26B5E84}">
      <p14:sectionLst xmlns:p14="http://schemas.microsoft.com/office/powerpoint/2010/main">
        <p14:section name="Default Section" id="{18C95CC9-3D94-4FFA-9DFB-41A3D16902F0}">
          <p14:sldIdLst>
            <p14:sldId id="256"/>
            <p14:sldId id="263"/>
            <p14:sldId id="259"/>
            <p14:sldId id="265"/>
            <p14:sldId id="457"/>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455" autoAdjust="0"/>
  </p:normalViewPr>
  <p:slideViewPr>
    <p:cSldViewPr snapToGrid="0">
      <p:cViewPr varScale="1">
        <p:scale>
          <a:sx n="87" d="100"/>
          <a:sy n="87" d="100"/>
        </p:scale>
        <p:origin x="16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25.06.2025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 I’m Johannes from Bosch eBike Systems, and together with my Team we tackled a topic which literally saves millions of lives every year.</a:t>
            </a:r>
          </a:p>
          <a:p>
            <a:pPr marL="171450" indent="-171450">
              <a:buFont typeface="Arial" panose="020B0604020202020204" pitchFamily="34" charset="0"/>
              <a:buChar char="•"/>
            </a:pPr>
            <a:r>
              <a:rPr lang="en-US" dirty="0"/>
              <a:t>Getting into a car or motorcycle accident is annoying at best, and lethal at worst. But thanks to Bosch </a:t>
            </a:r>
            <a:r>
              <a:rPr lang="en-US" dirty="0" err="1"/>
              <a:t>eCall</a:t>
            </a:r>
            <a:r>
              <a:rPr lang="en-US" dirty="0"/>
              <a:t>, we can at least be sure that we are getting the best possible support in case of an emergency.</a:t>
            </a:r>
          </a:p>
        </p:txBody>
      </p:sp>
      <p:sp>
        <p:nvSpPr>
          <p:cNvPr id="4" name="Slide Number Placeholder 3"/>
          <p:cNvSpPr>
            <a:spLocks noGrp="1"/>
          </p:cNvSpPr>
          <p:nvPr>
            <p:ph type="sldNum" sz="quarter" idx="5"/>
          </p:nvPr>
        </p:nvSpPr>
        <p:spPr/>
        <p:txBody>
          <a:bodyPr/>
          <a:lstStyle/>
          <a:p>
            <a:fld id="{492D48B2-9EB0-4B37-9B35-FC11E2EA535A}" type="slidenum">
              <a:rPr lang="de-DE" smtClean="0"/>
              <a:t>1</a:t>
            </a:fld>
            <a:endParaRPr lang="de-DE"/>
          </a:p>
        </p:txBody>
      </p:sp>
    </p:spTree>
    <p:extLst>
      <p:ext uri="{BB962C8B-B14F-4D97-AF65-F5344CB8AC3E}">
        <p14:creationId xmlns:p14="http://schemas.microsoft.com/office/powerpoint/2010/main" val="174401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are in an emergency, your vehicle calls emergency service for you. You get connected with experts that can help you out and forward all relevant information to medical support if necessary.</a:t>
            </a:r>
          </a:p>
          <a:p>
            <a:pPr marL="171450" indent="-171450">
              <a:buFont typeface="Arial" panose="020B0604020202020204" pitchFamily="34" charset="0"/>
              <a:buChar char="•"/>
            </a:pPr>
            <a:r>
              <a:rPr lang="en-US" dirty="0"/>
              <a:t>The automatic emergency calling is mandatory for newly sold vehicles from 2017 on. In 2021, our </a:t>
            </a:r>
            <a:r>
              <a:rPr lang="en-US" dirty="0" err="1"/>
              <a:t>eCall</a:t>
            </a:r>
            <a:r>
              <a:rPr lang="en-US" dirty="0"/>
              <a:t> system passed the 1 Million user mark.</a:t>
            </a:r>
          </a:p>
          <a:p>
            <a:pPr marL="171450" indent="-171450">
              <a:buFont typeface="Arial" panose="020B0604020202020204" pitchFamily="34" charset="0"/>
              <a:buChar char="•"/>
            </a:pPr>
            <a:r>
              <a:rPr lang="en-US" dirty="0"/>
              <a:t>As you can imagine, there is a high level of skill needed for the </a:t>
            </a:r>
            <a:r>
              <a:rPr lang="en-US" dirty="0" err="1"/>
              <a:t>callcenter</a:t>
            </a:r>
            <a:r>
              <a:rPr lang="en-US" dirty="0"/>
              <a:t> employees to be able to receive all relevant information from the victims while also calming them down and give instructions in what to do.</a:t>
            </a:r>
          </a:p>
          <a:p>
            <a:pPr marL="171450" indent="-171450">
              <a:buFont typeface="Arial" panose="020B0604020202020204" pitchFamily="34" charset="0"/>
              <a:buChar char="•"/>
            </a:pPr>
            <a:r>
              <a:rPr lang="en-US" dirty="0"/>
              <a:t>I remembered when I got in an emergency and it’s crazy how the brain shuts down and you loose the </a:t>
            </a:r>
            <a:r>
              <a:rPr lang="en-US" dirty="0" err="1"/>
              <a:t>abililty</a:t>
            </a:r>
            <a:r>
              <a:rPr lang="en-US" dirty="0"/>
              <a:t> to clearly express yourself.</a:t>
            </a:r>
          </a:p>
          <a:p>
            <a:pPr marL="171450" indent="-171450">
              <a:buFont typeface="Arial" panose="020B0604020202020204" pitchFamily="34" charset="0"/>
              <a:buChar char="•"/>
            </a:pPr>
            <a:r>
              <a:rPr lang="en-US" dirty="0"/>
              <a:t>So in order to save </a:t>
            </a:r>
            <a:r>
              <a:rPr lang="en-US" dirty="0" err="1"/>
              <a:t>lifes</a:t>
            </a:r>
            <a:r>
              <a:rPr lang="en-US" dirty="0"/>
              <a:t> reliably, these </a:t>
            </a:r>
            <a:r>
              <a:rPr lang="en-US" dirty="0" err="1"/>
              <a:t>callcenter</a:t>
            </a:r>
            <a:r>
              <a:rPr lang="en-US" dirty="0"/>
              <a:t> employees need frequent training.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 actually we are relying on trainers that have scripts for roleplay or come up with cases </a:t>
            </a:r>
            <a:r>
              <a:rPr lang="en-US" dirty="0" err="1"/>
              <a:t>sponteneausly</a:t>
            </a:r>
            <a:r>
              <a:rPr lang="en-US" dirty="0"/>
              <a:t>, if they are creative.</a:t>
            </a:r>
          </a:p>
          <a:p>
            <a:pPr marL="171450" indent="-171450">
              <a:buFont typeface="Arial" panose="020B0604020202020204" pitchFamily="34" charset="0"/>
              <a:buChar char="•"/>
            </a:pPr>
            <a:r>
              <a:rPr lang="en-US" dirty="0"/>
              <a:t>But this is not only time consuming and not </a:t>
            </a:r>
            <a:r>
              <a:rPr lang="en-US" dirty="0" err="1"/>
              <a:t>scaleable</a:t>
            </a:r>
            <a:r>
              <a:rPr lang="en-US" dirty="0"/>
              <a:t>, and it also requires trainers that speak the language of the trainee.</a:t>
            </a:r>
          </a:p>
        </p:txBody>
      </p:sp>
      <p:sp>
        <p:nvSpPr>
          <p:cNvPr id="4" name="Slide Number Placeholder 3"/>
          <p:cNvSpPr>
            <a:spLocks noGrp="1"/>
          </p:cNvSpPr>
          <p:nvPr>
            <p:ph type="sldNum" sz="quarter" idx="5"/>
          </p:nvPr>
        </p:nvSpPr>
        <p:spPr/>
        <p:txBody>
          <a:bodyPr/>
          <a:lstStyle/>
          <a:p>
            <a:fld id="{492D48B2-9EB0-4B37-9B35-FC11E2EA535A}" type="slidenum">
              <a:rPr lang="de-DE" smtClean="0"/>
              <a:t>2</a:t>
            </a:fld>
            <a:endParaRPr lang="de-DE"/>
          </a:p>
        </p:txBody>
      </p:sp>
    </p:spTree>
    <p:extLst>
      <p:ext uri="{BB962C8B-B14F-4D97-AF65-F5344CB8AC3E}">
        <p14:creationId xmlns:p14="http://schemas.microsoft.com/office/powerpoint/2010/main" val="361266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where our solution </a:t>
            </a:r>
            <a:r>
              <a:rPr lang="en-US" dirty="0" err="1"/>
              <a:t>Trainify</a:t>
            </a:r>
            <a:r>
              <a:rPr lang="en-US" dirty="0"/>
              <a:t> comes into play.</a:t>
            </a:r>
          </a:p>
          <a:p>
            <a:pPr marL="171450" indent="-171450">
              <a:buFont typeface="Arial" panose="020B0604020202020204" pitchFamily="34" charset="0"/>
              <a:buChar char="•"/>
            </a:pPr>
            <a:r>
              <a:rPr lang="en-US" dirty="0"/>
              <a:t>Advancements in transformer models and text to speech enabled us to build a multi-agent tool to train and score first-responder performance in real time</a:t>
            </a:r>
          </a:p>
          <a:p>
            <a:pPr marL="171450" indent="-171450">
              <a:buFont typeface="Arial" panose="020B0604020202020204" pitchFamily="34" charset="0"/>
              <a:buChar char="•"/>
            </a:pPr>
            <a:r>
              <a:rPr lang="en-US" dirty="0"/>
              <a:t>Our tool is basically a simulator for emergency calls.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3181167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cost efficient and </a:t>
            </a:r>
            <a:r>
              <a:rPr lang="en-US" dirty="0" err="1"/>
              <a:t>scaleable</a:t>
            </a:r>
            <a:r>
              <a:rPr lang="en-US" dirty="0"/>
              <a:t> like no other solution, since there is no one to one training needed.</a:t>
            </a:r>
          </a:p>
          <a:p>
            <a:pPr marL="171450" indent="-171450">
              <a:buFont typeface="Arial" panose="020B0604020202020204" pitchFamily="34" charset="0"/>
              <a:buChar char="•"/>
            </a:pPr>
            <a:r>
              <a:rPr lang="en-US" dirty="0"/>
              <a:t>And not only that, since no trainer or reviewer is needed, it can also provide new use cases on every run, preparing first-responders for a variety of different situations</a:t>
            </a:r>
          </a:p>
          <a:p>
            <a:pPr marL="171450" indent="-171450">
              <a:buFont typeface="Arial" panose="020B0604020202020204" pitchFamily="34" charset="0"/>
              <a:buChar char="•"/>
            </a:pPr>
            <a:r>
              <a:rPr lang="en-US" dirty="0"/>
              <a:t>For todays demo, </a:t>
            </a:r>
            <a:r>
              <a:rPr lang="en-US" dirty="0" err="1"/>
              <a:t>Trainify</a:t>
            </a:r>
            <a:r>
              <a:rPr lang="en-US" dirty="0"/>
              <a:t> can speak </a:t>
            </a:r>
            <a:r>
              <a:rPr lang="en-US" dirty="0" err="1"/>
              <a:t>english</a:t>
            </a:r>
            <a:r>
              <a:rPr lang="en-US" dirty="0"/>
              <a:t>, but the tech stack is currently capable to easily expand to 30 languages.</a:t>
            </a:r>
          </a:p>
          <a:p>
            <a:pPr marL="171450" indent="-171450">
              <a:buFont typeface="Arial" panose="020B0604020202020204" pitchFamily="34" charset="0"/>
              <a:buChar char="•"/>
            </a:pPr>
            <a:r>
              <a:rPr lang="en-US" dirty="0"/>
              <a:t>After each call, the user is provided with scores in different categories along with an easy to understand suggestion on what the first-responder did well, and which areas they need to focus on. The instant personalized feedback has been proven to maximize outcomes in learning situations.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4</a:t>
            </a:fld>
            <a:endParaRPr lang="de-DE"/>
          </a:p>
        </p:txBody>
      </p:sp>
    </p:spTree>
    <p:extLst>
      <p:ext uri="{BB962C8B-B14F-4D97-AF65-F5344CB8AC3E}">
        <p14:creationId xmlns:p14="http://schemas.microsoft.com/office/powerpoint/2010/main" val="174267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take a look on what we cooked in the last 24 hours.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You can see, our prototype frontend is very minimalistic right now. You have the </a:t>
            </a:r>
            <a:r>
              <a:rPr lang="en-US" dirty="0" err="1"/>
              <a:t>micorophone</a:t>
            </a:r>
            <a:r>
              <a:rPr lang="en-US" dirty="0"/>
              <a:t> button to start talking and greeting the victim of the accident.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conversation is transcribed live and stored, so it can be revisited later 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When the call is </a:t>
            </a:r>
            <a:r>
              <a:rPr lang="en-US" dirty="0" err="1"/>
              <a:t>finshed</a:t>
            </a:r>
            <a:r>
              <a:rPr lang="en-US" dirty="0"/>
              <a:t>, the user gets provided with an evaluation. They can see what they did well and on which areas they need to improve.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361273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take a look at how it works under the hood.</a:t>
            </a:r>
          </a:p>
          <a:p>
            <a:pPr marL="171450" indent="-171450">
              <a:buFont typeface="Arial" panose="020B0604020202020204" pitchFamily="34" charset="0"/>
              <a:buChar char="•"/>
            </a:pPr>
            <a:r>
              <a:rPr lang="en-US" dirty="0"/>
              <a:t>For the frontend we used React.</a:t>
            </a:r>
          </a:p>
          <a:p>
            <a:pPr marL="171450" indent="-171450">
              <a:buFont typeface="Arial" panose="020B0604020202020204" pitchFamily="34" charset="0"/>
              <a:buChar char="•"/>
            </a:pPr>
            <a:r>
              <a:rPr lang="en-US" dirty="0"/>
              <a:t>We used n8n as an orchestrator since it was the easiest way to plug everything together.</a:t>
            </a:r>
          </a:p>
          <a:p>
            <a:pPr marL="171450" indent="-171450">
              <a:buFont typeface="Arial" panose="020B0604020202020204" pitchFamily="34" charset="0"/>
              <a:buChar char="•"/>
            </a:pPr>
            <a:r>
              <a:rPr lang="en-US" dirty="0"/>
              <a:t>When the user starts talking, the audio is send to </a:t>
            </a:r>
            <a:r>
              <a:rPr lang="en-US" dirty="0" err="1"/>
              <a:t>elevenlabs</a:t>
            </a:r>
            <a:r>
              <a:rPr lang="en-US" dirty="0"/>
              <a:t> for transcription.</a:t>
            </a:r>
          </a:p>
          <a:p>
            <a:pPr marL="171450" indent="-171450">
              <a:buFont typeface="Arial" panose="020B0604020202020204" pitchFamily="34" charset="0"/>
              <a:buChar char="•"/>
            </a:pPr>
            <a:r>
              <a:rPr lang="en-US" dirty="0"/>
              <a:t>The transcript is forwarded to Gemini 2.5 Flash for quick high quality responses.</a:t>
            </a:r>
          </a:p>
          <a:p>
            <a:pPr marL="171450" indent="-171450">
              <a:buFont typeface="Arial" panose="020B0604020202020204" pitchFamily="34" charset="0"/>
              <a:buChar char="•"/>
            </a:pPr>
            <a:r>
              <a:rPr lang="en-US" dirty="0"/>
              <a:t>We developed system prompts to be able to play different personas for different cases of accidents.</a:t>
            </a:r>
          </a:p>
          <a:p>
            <a:pPr marL="171450" indent="-171450">
              <a:buFont typeface="Arial" panose="020B0604020202020204" pitchFamily="34" charset="0"/>
              <a:buChar char="•"/>
            </a:pPr>
            <a:r>
              <a:rPr lang="en-US" dirty="0"/>
              <a:t>The output of Gemini is then again send to </a:t>
            </a:r>
            <a:r>
              <a:rPr lang="en-US" dirty="0" err="1"/>
              <a:t>Elevenlabs</a:t>
            </a:r>
            <a:r>
              <a:rPr lang="en-US" dirty="0"/>
              <a:t> for text to speech.</a:t>
            </a:r>
          </a:p>
          <a:p>
            <a:pPr marL="171450" indent="-171450">
              <a:buFont typeface="Arial" panose="020B0604020202020204" pitchFamily="34" charset="0"/>
              <a:buChar char="•"/>
            </a:pPr>
            <a:r>
              <a:rPr lang="en-US" dirty="0" err="1"/>
              <a:t>Elevenlabs</a:t>
            </a:r>
            <a:r>
              <a:rPr lang="en-US" dirty="0"/>
              <a:t> has proven to provide high quality realistic sounding voice output.</a:t>
            </a:r>
          </a:p>
          <a:p>
            <a:pPr marL="171450" indent="-171450">
              <a:buFont typeface="Arial" panose="020B0604020202020204" pitchFamily="34" charset="0"/>
              <a:buChar char="•"/>
            </a:pPr>
            <a:r>
              <a:rPr lang="en-US" dirty="0"/>
              <a:t>We are even able to make the voice sound nervous or panicked, but since this is an alpha feature the quality of the voice is still improving.</a:t>
            </a:r>
          </a:p>
          <a:p>
            <a:pPr marL="171450" indent="-171450">
              <a:buFont typeface="Arial" panose="020B0604020202020204" pitchFamily="34" charset="0"/>
              <a:buChar char="•"/>
            </a:pPr>
            <a:r>
              <a:rPr lang="en-US" dirty="0"/>
              <a:t>We are sure we will be able to generate </a:t>
            </a:r>
            <a:r>
              <a:rPr lang="en-US" dirty="0" err="1"/>
              <a:t>realisticly</a:t>
            </a:r>
            <a:r>
              <a:rPr lang="en-US" dirty="0"/>
              <a:t> </a:t>
            </a:r>
            <a:r>
              <a:rPr lang="en-US" dirty="0" err="1"/>
              <a:t>paniced</a:t>
            </a:r>
            <a:r>
              <a:rPr lang="en-US" dirty="0"/>
              <a:t> sounding voices in the future.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6</a:t>
            </a:fld>
            <a:endParaRPr lang="de-DE"/>
          </a:p>
        </p:txBody>
      </p:sp>
    </p:spTree>
    <p:extLst>
      <p:ext uri="{BB962C8B-B14F-4D97-AF65-F5344CB8AC3E}">
        <p14:creationId xmlns:p14="http://schemas.microsoft.com/office/powerpoint/2010/main" val="4284294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
        <p:nvSpPr>
          <p:cNvPr id="2" name="Bosch_footer_conf">
            <a:extLst>
              <a:ext uri="{FF2B5EF4-FFF2-40B4-BE49-F238E27FC236}">
                <a16:creationId xmlns:a16="http://schemas.microsoft.com/office/drawing/2014/main" id="{EB4CC976-E504-9F9B-AAA8-4B8F85DDABEF}"/>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 C-SC1</a:t>
            </a:r>
            <a:endParaRPr lang="en-US" sz="600" kern="0" baseline="0" noProof="1">
              <a:solidFill>
                <a:schemeClr val="tx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2590" userDrawn="1">
          <p15:clr>
            <a:srgbClr val="FBAE40"/>
          </p15:clr>
        </p15:guide>
        <p15:guide id="5" orient="horz" pos="2669" userDrawn="1">
          <p15:clr>
            <a:srgbClr val="FBAE40"/>
          </p15:clr>
        </p15:guide>
        <p15:guide id="6" orient="horz" pos="34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logo vertic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1" y="0"/>
            <a:ext cx="10899775" cy="6170400"/>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Logo">
            <a:extLst>
              <a:ext uri="{FF2B5EF4-FFF2-40B4-BE49-F238E27FC236}">
                <a16:creationId xmlns:a16="http://schemas.microsoft.com/office/drawing/2014/main" id="{F002D116-88B8-2720-FAAC-860765E59F72}"/>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382321029"/>
      </p:ext>
    </p:extLst>
  </p:cSld>
  <p:clrMapOvr>
    <a:masterClrMapping/>
  </p:clrMapOvr>
  <p:hf sldNum="0" hdr="0" ftr="0" dt="0"/>
  <p:extLst>
    <p:ext uri="{DCECCB84-F9BA-43D5-87BE-67443E8EF086}">
      <p15:sldGuideLst xmlns:p15="http://schemas.microsoft.com/office/powerpoint/2012/main">
        <p15:guide id="2" pos="686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Folienüberschrift hinzufügen</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
        <p:nvSpPr>
          <p:cNvPr id="2" name="Bosch_footer_conf">
            <a:extLst>
              <a:ext uri="{FF2B5EF4-FFF2-40B4-BE49-F238E27FC236}">
                <a16:creationId xmlns:a16="http://schemas.microsoft.com/office/drawing/2014/main" id="{37724B12-9637-FD34-B3B0-53E9BF1D1434}"/>
              </a:ext>
            </a:extLst>
          </p:cNvPr>
          <p:cNvSpPr txBox="1"/>
          <p:nvPr userDrawn="1"/>
        </p:nvSpPr>
        <p:spPr>
          <a:xfrm>
            <a:off x="3279600" y="5688000"/>
            <a:ext cx="6354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 C-SC1</a:t>
            </a:r>
            <a:endParaRPr lang="en-US" sz="600" kern="0" baseline="0" noProof="1">
              <a:solidFill>
                <a:schemeClr val="tx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070" userDrawn="1">
          <p15:clr>
            <a:srgbClr val="FBAE40"/>
          </p15:clr>
        </p15:guide>
        <p15:guide id="2" pos="6566" userDrawn="1">
          <p15:clr>
            <a:srgbClr val="FBAE40"/>
          </p15:clr>
        </p15:guide>
        <p15:guide id="3" orient="horz" pos="2093"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2" name="Bosch_footer_conf">
            <a:extLst>
              <a:ext uri="{FF2B5EF4-FFF2-40B4-BE49-F238E27FC236}">
                <a16:creationId xmlns:a16="http://schemas.microsoft.com/office/drawing/2014/main" id="{DB38986C-DCE5-D964-B0BA-9AB589C96711}"/>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 C-SC1</a:t>
            </a:r>
            <a:endParaRPr lang="en-US" sz="600" kern="0" baseline="0" noProof="1">
              <a:solidFill>
                <a:schemeClr val="tx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346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Bosch_footer_conf">
            <a:extLst>
              <a:ext uri="{FF2B5EF4-FFF2-40B4-BE49-F238E27FC236}">
                <a16:creationId xmlns:a16="http://schemas.microsoft.com/office/drawing/2014/main" id="{9615C293-AF3D-B45D-E4FB-BC09FDE03C19}"/>
              </a:ext>
            </a:extLst>
          </p:cNvPr>
          <p:cNvSpPr txBox="1"/>
          <p:nvPr userDrawn="1"/>
        </p:nvSpPr>
        <p:spPr>
          <a:xfrm>
            <a:off x="3279600" y="5688000"/>
            <a:ext cx="6354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 C-SC1</a:t>
            </a:r>
            <a:endParaRPr lang="en-US" sz="600" kern="0" baseline="0" noProof="1">
              <a:solidFill>
                <a:schemeClr val="tx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524"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609" userDrawn="1">
          <p15:clr>
            <a:srgbClr val="FBAE40"/>
          </p15:clr>
        </p15:guide>
        <p15:guide id="3" orient="horz" pos="257"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logo horizont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1"/>
            <a:ext cx="10969625" cy="6102967"/>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6" name="Logo">
            <a:extLst>
              <a:ext uri="{FF2B5EF4-FFF2-40B4-BE49-F238E27FC236}">
                <a16:creationId xmlns:a16="http://schemas.microsoft.com/office/drawing/2014/main" id="{0C8D7868-566A-E406-AA76-0F7E438D3810}"/>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451357742"/>
      </p:ext>
    </p:extLst>
  </p:cSld>
  <p:clrMapOvr>
    <a:masterClrMapping/>
  </p:clrMapOvr>
  <p:hf sldNum="0" hdr="0" ftr="0" dt="0"/>
  <p:extLst>
    <p:ext uri="{DCECCB84-F9BA-43D5-87BE-67443E8EF086}">
      <p15:sldGuideLst xmlns:p15="http://schemas.microsoft.com/office/powerpoint/2012/main">
        <p15:guide id="4" orient="horz" pos="38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 C-SC1</a:t>
            </a:r>
            <a:r>
              <a:rPr lang="en-US" sz="600" kern="0" baseline="0" noProof="1">
                <a:solidFill>
                  <a:schemeClr val="tx1"/>
                </a:solidFill>
                <a:latin typeface="+mn-lt"/>
              </a:rPr>
              <a:t> | eBike Systems | EB/MKB-DC | 24.06.2025</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2025. Alle Rechte vorbehalten, auch bzgl. jeder Verfügung, Verwertung, Reproduktion, Bearbeitung, Weitergabe sowie für den Fall von Schutzrechtsanmeldungen.</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%classification%</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5" name="Bosch_footer_conf" hidden="1">
            <a:extLst>
              <a:ext uri="{FF2B5EF4-FFF2-40B4-BE49-F238E27FC236}">
                <a16:creationId xmlns:a16="http://schemas.microsoft.com/office/drawing/2014/main" id="{F284BCA6-6C15-7058-29DB-AB9000B6F1CF}"/>
              </a:ext>
            </a:extLst>
          </p:cNvPr>
          <p:cNvSpPr txBox="1"/>
          <p:nvPr userDrawn="1"/>
        </p:nvSpPr>
        <p:spPr>
          <a:xfrm>
            <a:off x="816069" y="516859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%classification%</a:t>
            </a:r>
            <a:endParaRPr lang="en-US" sz="600" kern="0" baseline="0" noProof="1">
              <a:solidFill>
                <a:schemeClr val="tx1"/>
              </a:solidFill>
            </a:endParaRP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54" r:id="rId9"/>
    <p:sldLayoutId id="2147483755" r:id="rId10"/>
    <p:sldLayoutId id="2147483746" r:id="rId11"/>
    <p:sldLayoutId id="2147483744" r:id="rId12"/>
    <p:sldLayoutId id="2147483724" r:id="rId13"/>
    <p:sldLayoutId id="2147483726" r:id="rId14"/>
    <p:sldLayoutId id="2147483727" r:id="rId15"/>
    <p:sldLayoutId id="2147483728" r:id="rId16"/>
    <p:sldLayoutId id="2147483729" r:id="rId17"/>
    <p:sldLayoutId id="2147483745" r:id="rId18"/>
    <p:sldLayoutId id="2147483723" r:id="rId19"/>
    <p:sldLayoutId id="2147483734" r:id="rId20"/>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notesSlide" Target="../notesSlides/notesSlide5.xml"/><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svg"/><Relationship Id="rId2" Type="http://schemas.openxmlformats.org/officeDocument/2006/relationships/notesSlide" Target="../notesSlides/notesSlide6.xml"/><Relationship Id="rId16"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de-DE" dirty="0" err="1"/>
              <a:t>Trainify</a:t>
            </a:r>
            <a:br>
              <a:rPr lang="de-DE" dirty="0"/>
            </a:br>
            <a:r>
              <a:rPr lang="de-DE" dirty="0"/>
              <a:t>eCall </a:t>
            </a:r>
            <a:r>
              <a:rPr lang="de-DE" dirty="0" err="1"/>
              <a:t>Agents</a:t>
            </a:r>
            <a:endParaRPr lang="en-US" dirty="0"/>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de-DE" dirty="0" err="1"/>
              <a:t>Rashmi</a:t>
            </a:r>
            <a:r>
              <a:rPr lang="de-DE" dirty="0"/>
              <a:t>, Pavel, Hoa, </a:t>
            </a:r>
            <a:r>
              <a:rPr lang="de-DE" dirty="0" err="1"/>
              <a:t>Prashanth</a:t>
            </a:r>
            <a:r>
              <a:rPr lang="de-DE" dirty="0"/>
              <a:t>, Johannes</a:t>
            </a:r>
            <a:endParaRPr lang="en-US" dirty="0"/>
          </a:p>
        </p:txBody>
      </p:sp>
    </p:spTree>
    <p:extLst>
      <p:ext uri="{BB962C8B-B14F-4D97-AF65-F5344CB8AC3E}">
        <p14:creationId xmlns:p14="http://schemas.microsoft.com/office/powerpoint/2010/main" val="2853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B8E2-AAE1-9851-D6D6-B1434AF79800}"/>
              </a:ext>
            </a:extLst>
          </p:cNvPr>
          <p:cNvSpPr>
            <a:spLocks noGrp="1"/>
          </p:cNvSpPr>
          <p:nvPr>
            <p:ph type="title"/>
          </p:nvPr>
        </p:nvSpPr>
        <p:spPr/>
        <p:txBody>
          <a:bodyPr/>
          <a:lstStyle/>
          <a:p>
            <a:r>
              <a:rPr lang="de-DE" dirty="0"/>
              <a:t>eCall</a:t>
            </a:r>
            <a:endParaRPr lang="en-US" dirty="0"/>
          </a:p>
        </p:txBody>
      </p:sp>
      <p:sp>
        <p:nvSpPr>
          <p:cNvPr id="3" name="Text Placeholder 2">
            <a:extLst>
              <a:ext uri="{FF2B5EF4-FFF2-40B4-BE49-F238E27FC236}">
                <a16:creationId xmlns:a16="http://schemas.microsoft.com/office/drawing/2014/main" id="{36A163B7-8C9B-A496-F9CD-9CCB450A0D35}"/>
              </a:ext>
            </a:extLst>
          </p:cNvPr>
          <p:cNvSpPr>
            <a:spLocks noGrp="1"/>
          </p:cNvSpPr>
          <p:nvPr>
            <p:ph type="body" sz="quarter" idx="15"/>
          </p:nvPr>
        </p:nvSpPr>
        <p:spPr/>
        <p:txBody>
          <a:bodyPr/>
          <a:lstStyle/>
          <a:p>
            <a:r>
              <a:rPr lang="de-DE" dirty="0" err="1"/>
              <a:t>Trainify</a:t>
            </a:r>
            <a:endParaRPr lang="en-US" dirty="0"/>
          </a:p>
        </p:txBody>
      </p:sp>
      <p:pic>
        <p:nvPicPr>
          <p:cNvPr id="7" name="Content Placeholder 6">
            <a:extLst>
              <a:ext uri="{FF2B5EF4-FFF2-40B4-BE49-F238E27FC236}">
                <a16:creationId xmlns:a16="http://schemas.microsoft.com/office/drawing/2014/main" id="{C49CA2E6-8B54-BBA5-FD75-37F76F70D4C0}"/>
              </a:ext>
            </a:extLst>
          </p:cNvPr>
          <p:cNvPicPr>
            <a:picLocks noGrp="1" noChangeAspect="1"/>
          </p:cNvPicPr>
          <p:nvPr>
            <p:ph sz="quarter" idx="1"/>
          </p:nvPr>
        </p:nvPicPr>
        <p:blipFill>
          <a:blip r:embed="rId3">
            <a:extLst>
              <a:ext uri="{96DAC541-7B7A-43D3-8B79-37D633B846F1}">
                <asvg:svgBlip xmlns:asvg="http://schemas.microsoft.com/office/drawing/2016/SVG/main" r:embed="rId4"/>
              </a:ext>
            </a:extLst>
          </a:blip>
          <a:stretch>
            <a:fillRect/>
          </a:stretch>
        </p:blipFill>
        <p:spPr>
          <a:xfrm rot="5400000">
            <a:off x="4350156" y="3252769"/>
            <a:ext cx="1344741" cy="2836563"/>
          </a:xfrm>
        </p:spPr>
      </p:pic>
      <p:sp>
        <p:nvSpPr>
          <p:cNvPr id="5" name="Slide Number Placeholder 4">
            <a:extLst>
              <a:ext uri="{FF2B5EF4-FFF2-40B4-BE49-F238E27FC236}">
                <a16:creationId xmlns:a16="http://schemas.microsoft.com/office/drawing/2014/main" id="{7515D339-9004-8F4E-BE02-1F663AFB1E4F}"/>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8" name="Speech Bubble: Rectangle 7">
            <a:extLst>
              <a:ext uri="{FF2B5EF4-FFF2-40B4-BE49-F238E27FC236}">
                <a16:creationId xmlns:a16="http://schemas.microsoft.com/office/drawing/2014/main" id="{4659BB3C-8DDC-2D6E-63B6-03A30118EBF1}"/>
              </a:ext>
            </a:extLst>
          </p:cNvPr>
          <p:cNvSpPr/>
          <p:nvPr/>
        </p:nvSpPr>
        <p:spPr>
          <a:xfrm>
            <a:off x="2607940" y="1204320"/>
            <a:ext cx="2552700" cy="1019175"/>
          </a:xfrm>
          <a:prstGeom prst="wedgeRectCallout">
            <a:avLst>
              <a:gd name="adj1" fmla="val -78606"/>
              <a:gd name="adj2" fmla="val 172405"/>
            </a:avLst>
          </a:prstGeom>
          <a:solidFill>
            <a:schemeClr val="bg2">
              <a:lumMod val="20000"/>
              <a:lumOff val="8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We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received</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an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emergency</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call</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What</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happened</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Speech Bubble: Rectangle 8">
            <a:extLst>
              <a:ext uri="{FF2B5EF4-FFF2-40B4-BE49-F238E27FC236}">
                <a16:creationId xmlns:a16="http://schemas.microsoft.com/office/drawing/2014/main" id="{E1379328-D1BA-E6D8-8F23-99054E9B2E1C}"/>
              </a:ext>
            </a:extLst>
          </p:cNvPr>
          <p:cNvSpPr/>
          <p:nvPr/>
        </p:nvSpPr>
        <p:spPr>
          <a:xfrm>
            <a:off x="4292851" y="2748725"/>
            <a:ext cx="2276475" cy="973613"/>
          </a:xfrm>
          <a:prstGeom prst="wedgeRectCallout">
            <a:avLst>
              <a:gd name="adj1" fmla="val 30700"/>
              <a:gd name="adj2" fmla="val 134836"/>
            </a:avLst>
          </a:prstGeom>
          <a:solidFill>
            <a:schemeClr val="bg1">
              <a:lumMod val="6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chemeClr val="bg1"/>
                </a:solidFill>
                <a:effectLst/>
                <a:uLnTx/>
                <a:uFillTx/>
                <a:latin typeface="Bosch Office Sans"/>
                <a:ea typeface="+mn-ea"/>
                <a:cs typeface="+mn-cs"/>
              </a:rPr>
              <a:t>I just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had</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motorcycle</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accident</a:t>
            </a:r>
            <a:endParaRPr kumimoji="0" lang="en-US" sz="1800" b="0"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12" name="Picture 11">
            <a:extLst>
              <a:ext uri="{FF2B5EF4-FFF2-40B4-BE49-F238E27FC236}">
                <a16:creationId xmlns:a16="http://schemas.microsoft.com/office/drawing/2014/main" id="{D71AB161-8221-8F35-5C3A-6A7C666CA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75" y="2387480"/>
            <a:ext cx="4853284" cy="3235522"/>
          </a:xfrm>
          <a:prstGeom prst="rect">
            <a:avLst/>
          </a:prstGeom>
        </p:spPr>
      </p:pic>
      <p:pic>
        <p:nvPicPr>
          <p:cNvPr id="11" name="Graphic 10">
            <a:extLst>
              <a:ext uri="{FF2B5EF4-FFF2-40B4-BE49-F238E27FC236}">
                <a16:creationId xmlns:a16="http://schemas.microsoft.com/office/drawing/2014/main" id="{A71FC25A-E9D1-A090-380B-BF5208DA3C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96416" y="2175886"/>
            <a:ext cx="2065483" cy="2176730"/>
          </a:xfrm>
          <a:prstGeom prst="rect">
            <a:avLst/>
          </a:prstGeom>
        </p:spPr>
      </p:pic>
      <p:cxnSp>
        <p:nvCxnSpPr>
          <p:cNvPr id="14" name="Straight Connector 13">
            <a:extLst>
              <a:ext uri="{FF2B5EF4-FFF2-40B4-BE49-F238E27FC236}">
                <a16:creationId xmlns:a16="http://schemas.microsoft.com/office/drawing/2014/main" id="{AE7A06C8-80B4-5B98-A969-59146E6C50EC}"/>
              </a:ext>
            </a:extLst>
          </p:cNvPr>
          <p:cNvCxnSpPr/>
          <p:nvPr/>
        </p:nvCxnSpPr>
        <p:spPr>
          <a:xfrm>
            <a:off x="7405635" y="1668026"/>
            <a:ext cx="0" cy="30464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peech Bubble: Rectangle 14">
            <a:extLst>
              <a:ext uri="{FF2B5EF4-FFF2-40B4-BE49-F238E27FC236}">
                <a16:creationId xmlns:a16="http://schemas.microsoft.com/office/drawing/2014/main" id="{BA263CEF-E6E0-A781-B4B9-0D14B60DB869}"/>
              </a:ext>
            </a:extLst>
          </p:cNvPr>
          <p:cNvSpPr/>
          <p:nvPr/>
        </p:nvSpPr>
        <p:spPr>
          <a:xfrm>
            <a:off x="8608481" y="1834695"/>
            <a:ext cx="736484" cy="388800"/>
          </a:xfrm>
          <a:prstGeom prst="wedgeRectCallout">
            <a:avLst>
              <a:gd name="adj1" fmla="val 48280"/>
              <a:gd name="adj2" fmla="val 81949"/>
            </a:avLst>
          </a:prstGeom>
          <a:solidFill>
            <a:schemeClr val="bg2">
              <a:lumMod val="20000"/>
              <a:lumOff val="8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4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8543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A027D9B-1B26-8B69-6142-24E0A484BF0F}"/>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rcRect b="57830"/>
          <a:stretch/>
        </p:blipFill>
        <p:spPr>
          <a:xfrm>
            <a:off x="0" y="0"/>
            <a:ext cx="10969625" cy="3085200"/>
          </a:xfrm>
        </p:spPr>
      </p:pic>
      <p:sp>
        <p:nvSpPr>
          <p:cNvPr id="3" name="Text Placeholder 2">
            <a:extLst>
              <a:ext uri="{FF2B5EF4-FFF2-40B4-BE49-F238E27FC236}">
                <a16:creationId xmlns:a16="http://schemas.microsoft.com/office/drawing/2014/main" id="{BFF8F493-6F68-251D-5E49-BB22946E87CB}"/>
              </a:ext>
            </a:extLst>
          </p:cNvPr>
          <p:cNvSpPr>
            <a:spLocks noGrp="1"/>
          </p:cNvSpPr>
          <p:nvPr>
            <p:ph type="body" sz="quarter" idx="2"/>
          </p:nvPr>
        </p:nvSpPr>
        <p:spPr/>
        <p:txBody>
          <a:bodyPr>
            <a:normAutofit/>
          </a:bodyPr>
          <a:lstStyle/>
          <a:p>
            <a:r>
              <a:rPr lang="de-DE" sz="4000" b="1" dirty="0" err="1"/>
              <a:t>Trainify</a:t>
            </a:r>
            <a:endParaRPr lang="de-DE" sz="3200" b="1" dirty="0"/>
          </a:p>
          <a:p>
            <a:r>
              <a:rPr lang="de-DE" sz="2800" dirty="0"/>
              <a:t>Multi-Agent </a:t>
            </a:r>
            <a:r>
              <a:rPr lang="de-DE" sz="2800" dirty="0" err="1"/>
              <a:t>first</a:t>
            </a:r>
            <a:r>
              <a:rPr lang="de-DE" sz="2800" dirty="0"/>
              <a:t> </a:t>
            </a:r>
            <a:r>
              <a:rPr lang="de-DE" sz="2800" dirty="0" err="1"/>
              <a:t>responder</a:t>
            </a:r>
            <a:r>
              <a:rPr lang="de-DE" sz="2800" dirty="0"/>
              <a:t> </a:t>
            </a:r>
            <a:r>
              <a:rPr lang="de-DE" sz="2800" dirty="0" err="1"/>
              <a:t>training</a:t>
            </a:r>
            <a:endParaRPr lang="en-US" sz="2800" dirty="0"/>
          </a:p>
        </p:txBody>
      </p:sp>
    </p:spTree>
    <p:extLst>
      <p:ext uri="{BB962C8B-B14F-4D97-AF65-F5344CB8AC3E}">
        <p14:creationId xmlns:p14="http://schemas.microsoft.com/office/powerpoint/2010/main" val="402507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DF8C-1E04-FACF-45F0-1B871A3681B5}"/>
              </a:ext>
            </a:extLst>
          </p:cNvPr>
          <p:cNvSpPr>
            <a:spLocks noGrp="1"/>
          </p:cNvSpPr>
          <p:nvPr>
            <p:ph type="title"/>
          </p:nvPr>
        </p:nvSpPr>
        <p:spPr/>
        <p:txBody>
          <a:bodyPr/>
          <a:lstStyle/>
          <a:p>
            <a:r>
              <a:rPr lang="de-DE" dirty="0" err="1"/>
              <a:t>Our</a:t>
            </a:r>
            <a:r>
              <a:rPr lang="de-DE" dirty="0"/>
              <a:t> </a:t>
            </a:r>
            <a:r>
              <a:rPr lang="de-DE" dirty="0" err="1"/>
              <a:t>Strengths</a:t>
            </a:r>
            <a:endParaRPr lang="en-US" dirty="0"/>
          </a:p>
        </p:txBody>
      </p:sp>
      <p:sp>
        <p:nvSpPr>
          <p:cNvPr id="3" name="Text Placeholder 2">
            <a:extLst>
              <a:ext uri="{FF2B5EF4-FFF2-40B4-BE49-F238E27FC236}">
                <a16:creationId xmlns:a16="http://schemas.microsoft.com/office/drawing/2014/main" id="{2B6C0174-D62C-58CF-33B5-B5CDF4D8553F}"/>
              </a:ext>
            </a:extLst>
          </p:cNvPr>
          <p:cNvSpPr>
            <a:spLocks noGrp="1"/>
          </p:cNvSpPr>
          <p:nvPr>
            <p:ph type="body" sz="quarter" idx="15"/>
          </p:nvPr>
        </p:nvSpPr>
        <p:spPr/>
        <p:txBody>
          <a:bodyPr/>
          <a:lstStyle/>
          <a:p>
            <a:r>
              <a:rPr lang="de-DE" dirty="0" err="1"/>
              <a:t>Trainify</a:t>
            </a:r>
            <a:endParaRPr lang="en-US" dirty="0"/>
          </a:p>
        </p:txBody>
      </p:sp>
      <p:sp>
        <p:nvSpPr>
          <p:cNvPr id="5" name="Slide Number Placeholder 4">
            <a:extLst>
              <a:ext uri="{FF2B5EF4-FFF2-40B4-BE49-F238E27FC236}">
                <a16:creationId xmlns:a16="http://schemas.microsoft.com/office/drawing/2014/main" id="{21170219-4241-3742-ED38-B26816C1E8BF}"/>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grpSp>
        <p:nvGrpSpPr>
          <p:cNvPr id="10" name="Group 9">
            <a:extLst>
              <a:ext uri="{FF2B5EF4-FFF2-40B4-BE49-F238E27FC236}">
                <a16:creationId xmlns:a16="http://schemas.microsoft.com/office/drawing/2014/main" id="{8FCE3D02-0EB4-C0D7-6652-33224403E001}"/>
              </a:ext>
            </a:extLst>
          </p:cNvPr>
          <p:cNvGrpSpPr/>
          <p:nvPr/>
        </p:nvGrpSpPr>
        <p:grpSpPr>
          <a:xfrm>
            <a:off x="753925" y="1805999"/>
            <a:ext cx="1800000" cy="2569199"/>
            <a:chOff x="753925" y="1805999"/>
            <a:chExt cx="1800000" cy="2569199"/>
          </a:xfrm>
        </p:grpSpPr>
        <p:sp>
          <p:nvSpPr>
            <p:cNvPr id="6" name="Oval 5">
              <a:extLst>
                <a:ext uri="{FF2B5EF4-FFF2-40B4-BE49-F238E27FC236}">
                  <a16:creationId xmlns:a16="http://schemas.microsoft.com/office/drawing/2014/main" id="{1D4AE54F-31C8-DA3D-8F49-67B99B1BC30C}"/>
                </a:ext>
              </a:extLst>
            </p:cNvPr>
            <p:cNvSpPr/>
            <p:nvPr/>
          </p:nvSpPr>
          <p:spPr>
            <a:xfrm>
              <a:off x="753925" y="1805999"/>
              <a:ext cx="1800000" cy="1800000"/>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6" name="Graphic 15">
              <a:extLst>
                <a:ext uri="{FF2B5EF4-FFF2-40B4-BE49-F238E27FC236}">
                  <a16:creationId xmlns:a16="http://schemas.microsoft.com/office/drawing/2014/main" id="{09540EA8-8E99-B41F-665D-F19038C58F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925" y="1995655"/>
              <a:ext cx="1440000" cy="1440000"/>
            </a:xfrm>
            <a:prstGeom prst="rect">
              <a:avLst/>
            </a:prstGeom>
          </p:spPr>
        </p:pic>
        <p:sp>
          <p:nvSpPr>
            <p:cNvPr id="20" name="TextBox 19">
              <a:extLst>
                <a:ext uri="{FF2B5EF4-FFF2-40B4-BE49-F238E27FC236}">
                  <a16:creationId xmlns:a16="http://schemas.microsoft.com/office/drawing/2014/main" id="{CBE206E9-30DA-381B-87EA-FE0EF98986B8}"/>
                </a:ext>
              </a:extLst>
            </p:cNvPr>
            <p:cNvSpPr txBox="1"/>
            <p:nvPr/>
          </p:nvSpPr>
          <p:spPr>
            <a:xfrm>
              <a:off x="753925" y="3917998"/>
              <a:ext cx="1800000" cy="457200"/>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1" i="0" u="none" strike="noStrike" kern="0" cap="none" spc="0" normalizeH="0" baseline="0" noProof="0" dirty="0" err="1">
                  <a:ln>
                    <a:noFill/>
                  </a:ln>
                  <a:solidFill>
                    <a:schemeClr val="accent1"/>
                  </a:solidFill>
                  <a:effectLst/>
                  <a:uLnTx/>
                  <a:uFillTx/>
                </a:rPr>
                <a:t>Cost</a:t>
              </a:r>
              <a:r>
                <a:rPr kumimoji="0" lang="de-DE" sz="1800" b="1" i="0" u="none" strike="noStrike" kern="0" cap="none" spc="0" normalizeH="0" baseline="0" noProof="0" dirty="0">
                  <a:ln>
                    <a:noFill/>
                  </a:ln>
                  <a:solidFill>
                    <a:schemeClr val="accent1"/>
                  </a:solidFill>
                  <a:effectLst/>
                  <a:uLnTx/>
                  <a:uFillTx/>
                </a:rPr>
                <a:t> </a:t>
              </a:r>
              <a:r>
                <a:rPr lang="de-DE" b="1" kern="0" dirty="0">
                  <a:solidFill>
                    <a:schemeClr val="accent1"/>
                  </a:solidFill>
                </a:rPr>
                <a:t>E</a:t>
              </a:r>
              <a:r>
                <a:rPr kumimoji="0" lang="de-DE" sz="1800" b="1" i="0" u="none" strike="noStrike" kern="0" cap="none" spc="0" normalizeH="0" baseline="0" noProof="0" dirty="0" err="1">
                  <a:ln>
                    <a:noFill/>
                  </a:ln>
                  <a:solidFill>
                    <a:schemeClr val="accent1"/>
                  </a:solidFill>
                  <a:effectLst/>
                  <a:uLnTx/>
                  <a:uFillTx/>
                </a:rPr>
                <a:t>fficient</a:t>
              </a:r>
              <a:endParaRPr kumimoji="0" lang="en-US" sz="1800" b="1" i="0" u="none" strike="noStrike" kern="0" cap="none" spc="0" normalizeH="0" baseline="0" noProof="0" dirty="0">
                <a:ln>
                  <a:noFill/>
                </a:ln>
                <a:solidFill>
                  <a:schemeClr val="accent1"/>
                </a:solidFill>
                <a:effectLst/>
                <a:uLnTx/>
                <a:uFillTx/>
              </a:endParaRPr>
            </a:p>
          </p:txBody>
        </p:sp>
      </p:grpSp>
      <p:grpSp>
        <p:nvGrpSpPr>
          <p:cNvPr id="9" name="Group 8">
            <a:extLst>
              <a:ext uri="{FF2B5EF4-FFF2-40B4-BE49-F238E27FC236}">
                <a16:creationId xmlns:a16="http://schemas.microsoft.com/office/drawing/2014/main" id="{D4EB882B-CBA4-05D2-CE5E-280E92AA8911}"/>
              </a:ext>
            </a:extLst>
          </p:cNvPr>
          <p:cNvGrpSpPr/>
          <p:nvPr/>
        </p:nvGrpSpPr>
        <p:grpSpPr>
          <a:xfrm>
            <a:off x="3307850" y="1805999"/>
            <a:ext cx="1800000" cy="2569199"/>
            <a:chOff x="3307850" y="1805999"/>
            <a:chExt cx="1800000" cy="2569199"/>
          </a:xfrm>
        </p:grpSpPr>
        <p:sp>
          <p:nvSpPr>
            <p:cNvPr id="17" name="Oval 16">
              <a:extLst>
                <a:ext uri="{FF2B5EF4-FFF2-40B4-BE49-F238E27FC236}">
                  <a16:creationId xmlns:a16="http://schemas.microsoft.com/office/drawing/2014/main" id="{A4DC593B-5436-B42A-F7AE-6654E1112D2B}"/>
                </a:ext>
              </a:extLst>
            </p:cNvPr>
            <p:cNvSpPr/>
            <p:nvPr/>
          </p:nvSpPr>
          <p:spPr>
            <a:xfrm>
              <a:off x="3307850" y="1805999"/>
              <a:ext cx="1800000" cy="1800000"/>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4" name="Graphic 13">
              <a:extLst>
                <a:ext uri="{FF2B5EF4-FFF2-40B4-BE49-F238E27FC236}">
                  <a16:creationId xmlns:a16="http://schemas.microsoft.com/office/drawing/2014/main" id="{866F7DC3-A681-E1C9-23CB-8A50F9B779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7850" y="1995655"/>
              <a:ext cx="1440000" cy="1440000"/>
            </a:xfrm>
            <a:prstGeom prst="rect">
              <a:avLst/>
            </a:prstGeom>
          </p:spPr>
        </p:pic>
        <p:sp>
          <p:nvSpPr>
            <p:cNvPr id="21" name="TextBox 20">
              <a:extLst>
                <a:ext uri="{FF2B5EF4-FFF2-40B4-BE49-F238E27FC236}">
                  <a16:creationId xmlns:a16="http://schemas.microsoft.com/office/drawing/2014/main" id="{EA81298C-BBA5-1F7C-A774-EE28BA45A8AE}"/>
                </a:ext>
              </a:extLst>
            </p:cNvPr>
            <p:cNvSpPr txBox="1"/>
            <p:nvPr/>
          </p:nvSpPr>
          <p:spPr>
            <a:xfrm>
              <a:off x="3307850" y="3917998"/>
              <a:ext cx="1800000" cy="457200"/>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1" i="0" u="none" strike="noStrike" kern="0" cap="none" spc="0" normalizeH="0" baseline="0" noProof="0" dirty="0" err="1">
                  <a:ln>
                    <a:noFill/>
                  </a:ln>
                  <a:solidFill>
                    <a:schemeClr val="accent1"/>
                  </a:solidFill>
                  <a:effectLst/>
                  <a:uLnTx/>
                  <a:uFillTx/>
                </a:rPr>
                <a:t>Scaleable</a:t>
              </a:r>
              <a:endParaRPr kumimoji="0" lang="en-US" sz="1800" b="1" i="0" u="none" strike="noStrike" kern="0" cap="none" spc="0" normalizeH="0" baseline="0" noProof="0" dirty="0">
                <a:ln>
                  <a:noFill/>
                </a:ln>
                <a:solidFill>
                  <a:schemeClr val="accent1"/>
                </a:solidFill>
                <a:effectLst/>
                <a:uLnTx/>
                <a:uFillTx/>
              </a:endParaRPr>
            </a:p>
          </p:txBody>
        </p:sp>
      </p:grpSp>
      <p:grpSp>
        <p:nvGrpSpPr>
          <p:cNvPr id="15" name="Group 14">
            <a:extLst>
              <a:ext uri="{FF2B5EF4-FFF2-40B4-BE49-F238E27FC236}">
                <a16:creationId xmlns:a16="http://schemas.microsoft.com/office/drawing/2014/main" id="{D7F8890B-44C3-7D44-035A-8772600D9839}"/>
              </a:ext>
            </a:extLst>
          </p:cNvPr>
          <p:cNvGrpSpPr/>
          <p:nvPr/>
        </p:nvGrpSpPr>
        <p:grpSpPr>
          <a:xfrm>
            <a:off x="5861775" y="1805999"/>
            <a:ext cx="1800000" cy="2569199"/>
            <a:chOff x="5861775" y="1805999"/>
            <a:chExt cx="1800000" cy="2569199"/>
          </a:xfrm>
        </p:grpSpPr>
        <p:sp>
          <p:nvSpPr>
            <p:cNvPr id="19" name="Oval 18">
              <a:extLst>
                <a:ext uri="{FF2B5EF4-FFF2-40B4-BE49-F238E27FC236}">
                  <a16:creationId xmlns:a16="http://schemas.microsoft.com/office/drawing/2014/main" id="{76B44FDD-0188-BF11-9834-E09FF1CEFC38}"/>
                </a:ext>
              </a:extLst>
            </p:cNvPr>
            <p:cNvSpPr/>
            <p:nvPr/>
          </p:nvSpPr>
          <p:spPr>
            <a:xfrm>
              <a:off x="5861775" y="1805999"/>
              <a:ext cx="1800000" cy="1800000"/>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Content Placeholder 7">
              <a:extLst>
                <a:ext uri="{FF2B5EF4-FFF2-40B4-BE49-F238E27FC236}">
                  <a16:creationId xmlns:a16="http://schemas.microsoft.com/office/drawing/2014/main" id="{3F0E65CA-6173-C154-64E3-CF9AC4B197FE}"/>
                </a:ext>
              </a:extLst>
            </p:cNvPr>
            <p:cNvSpPr/>
            <p:nvPr/>
          </p:nvSpPr>
          <p:spPr>
            <a:xfrm>
              <a:off x="6161775" y="2115655"/>
              <a:ext cx="1200000" cy="1182427"/>
            </a:xfrm>
            <a:custGeom>
              <a:avLst/>
              <a:gdLst>
                <a:gd name="connsiteX0" fmla="*/ 1110000 w 1200000"/>
                <a:gd name="connsiteY0" fmla="*/ 792428 h 1182427"/>
                <a:gd name="connsiteX1" fmla="*/ 977573 w 1200000"/>
                <a:gd name="connsiteY1" fmla="*/ 660000 h 1182427"/>
                <a:gd name="connsiteX2" fmla="*/ 924263 w 1200000"/>
                <a:gd name="connsiteY2" fmla="*/ 660000 h 1182427"/>
                <a:gd name="connsiteX3" fmla="*/ 924263 w 1200000"/>
                <a:gd name="connsiteY3" fmla="*/ 600000 h 1182427"/>
                <a:gd name="connsiteX4" fmla="*/ 1002428 w 1200000"/>
                <a:gd name="connsiteY4" fmla="*/ 600000 h 1182427"/>
                <a:gd name="connsiteX5" fmla="*/ 1050000 w 1200000"/>
                <a:gd name="connsiteY5" fmla="*/ 647573 h 1182427"/>
                <a:gd name="connsiteX6" fmla="*/ 1050000 w 1200000"/>
                <a:gd name="connsiteY6" fmla="*/ 600000 h 1182427"/>
                <a:gd name="connsiteX7" fmla="*/ 1140000 w 1200000"/>
                <a:gd name="connsiteY7" fmla="*/ 600000 h 1182427"/>
                <a:gd name="connsiteX8" fmla="*/ 1140000 w 1200000"/>
                <a:gd name="connsiteY8" fmla="*/ 330000 h 1182427"/>
                <a:gd name="connsiteX9" fmla="*/ 690000 w 1200000"/>
                <a:gd name="connsiteY9" fmla="*/ 330000 h 1182427"/>
                <a:gd name="connsiteX10" fmla="*/ 690000 w 1200000"/>
                <a:gd name="connsiteY10" fmla="*/ 600000 h 1182427"/>
                <a:gd name="connsiteX11" fmla="*/ 630000 w 1200000"/>
                <a:gd name="connsiteY11" fmla="*/ 600000 h 1182427"/>
                <a:gd name="connsiteX12" fmla="*/ 630000 w 1200000"/>
                <a:gd name="connsiteY12" fmla="*/ 270000 h 1182427"/>
                <a:gd name="connsiteX13" fmla="*/ 1200000 w 1200000"/>
                <a:gd name="connsiteY13" fmla="*/ 270000 h 1182427"/>
                <a:gd name="connsiteX14" fmla="*/ 1200000 w 1200000"/>
                <a:gd name="connsiteY14" fmla="*/ 660000 h 1182427"/>
                <a:gd name="connsiteX15" fmla="*/ 1110000 w 1200000"/>
                <a:gd name="connsiteY15" fmla="*/ 660000 h 1182427"/>
                <a:gd name="connsiteX16" fmla="*/ 1110000 w 1200000"/>
                <a:gd name="connsiteY16" fmla="*/ 792428 h 1182427"/>
                <a:gd name="connsiteX17" fmla="*/ 780000 w 1200000"/>
                <a:gd name="connsiteY17" fmla="*/ 1050000 h 1182427"/>
                <a:gd name="connsiteX18" fmla="*/ 870000 w 1200000"/>
                <a:gd name="connsiteY18" fmla="*/ 1050000 h 1182427"/>
                <a:gd name="connsiteX19" fmla="*/ 870000 w 1200000"/>
                <a:gd name="connsiteY19" fmla="*/ 660000 h 1182427"/>
                <a:gd name="connsiteX20" fmla="*/ 300000 w 1200000"/>
                <a:gd name="connsiteY20" fmla="*/ 660000 h 1182427"/>
                <a:gd name="connsiteX21" fmla="*/ 300000 w 1200000"/>
                <a:gd name="connsiteY21" fmla="*/ 1050000 h 1182427"/>
                <a:gd name="connsiteX22" fmla="*/ 647573 w 1200000"/>
                <a:gd name="connsiteY22" fmla="*/ 1050000 h 1182427"/>
                <a:gd name="connsiteX23" fmla="*/ 780000 w 1200000"/>
                <a:gd name="connsiteY23" fmla="*/ 1182428 h 1182427"/>
                <a:gd name="connsiteX24" fmla="*/ 780000 w 1200000"/>
                <a:gd name="connsiteY24" fmla="*/ 1050000 h 1182427"/>
                <a:gd name="connsiteX25" fmla="*/ 360000 w 1200000"/>
                <a:gd name="connsiteY25" fmla="*/ 720000 h 1182427"/>
                <a:gd name="connsiteX26" fmla="*/ 810000 w 1200000"/>
                <a:gd name="connsiteY26" fmla="*/ 720000 h 1182427"/>
                <a:gd name="connsiteX27" fmla="*/ 810000 w 1200000"/>
                <a:gd name="connsiteY27" fmla="*/ 990000 h 1182427"/>
                <a:gd name="connsiteX28" fmla="*/ 720000 w 1200000"/>
                <a:gd name="connsiteY28" fmla="*/ 990000 h 1182427"/>
                <a:gd name="connsiteX29" fmla="*/ 720000 w 1200000"/>
                <a:gd name="connsiteY29" fmla="*/ 1037573 h 1182427"/>
                <a:gd name="connsiteX30" fmla="*/ 672428 w 1200000"/>
                <a:gd name="connsiteY30" fmla="*/ 990000 h 1182427"/>
                <a:gd name="connsiteX31" fmla="*/ 360000 w 1200000"/>
                <a:gd name="connsiteY31" fmla="*/ 990000 h 1182427"/>
                <a:gd name="connsiteX32" fmla="*/ 360000 w 1200000"/>
                <a:gd name="connsiteY32" fmla="*/ 720000 h 1182427"/>
                <a:gd name="connsiteX33" fmla="*/ 222437 w 1200000"/>
                <a:gd name="connsiteY33" fmla="*/ 749993 h 1182427"/>
                <a:gd name="connsiteX34" fmla="*/ 240025 w 1200000"/>
                <a:gd name="connsiteY34" fmla="*/ 749978 h 1182427"/>
                <a:gd name="connsiteX35" fmla="*/ 239975 w 1200000"/>
                <a:gd name="connsiteY35" fmla="*/ 689978 h 1182427"/>
                <a:gd name="connsiteX36" fmla="*/ 197564 w 1200000"/>
                <a:gd name="connsiteY36" fmla="*/ 690008 h 1182427"/>
                <a:gd name="connsiteX37" fmla="*/ 150000 w 1200000"/>
                <a:gd name="connsiteY37" fmla="*/ 737573 h 1182427"/>
                <a:gd name="connsiteX38" fmla="*/ 150000 w 1200000"/>
                <a:gd name="connsiteY38" fmla="*/ 690000 h 1182427"/>
                <a:gd name="connsiteX39" fmla="*/ 60000 w 1200000"/>
                <a:gd name="connsiteY39" fmla="*/ 690000 h 1182427"/>
                <a:gd name="connsiteX40" fmla="*/ 60000 w 1200000"/>
                <a:gd name="connsiteY40" fmla="*/ 420000 h 1182427"/>
                <a:gd name="connsiteX41" fmla="*/ 510000 w 1200000"/>
                <a:gd name="connsiteY41" fmla="*/ 420000 h 1182427"/>
                <a:gd name="connsiteX42" fmla="*/ 510000 w 1200000"/>
                <a:gd name="connsiteY42" fmla="*/ 600000 h 1182427"/>
                <a:gd name="connsiteX43" fmla="*/ 570000 w 1200000"/>
                <a:gd name="connsiteY43" fmla="*/ 600000 h 1182427"/>
                <a:gd name="connsiteX44" fmla="*/ 570000 w 1200000"/>
                <a:gd name="connsiteY44" fmla="*/ 360000 h 1182427"/>
                <a:gd name="connsiteX45" fmla="*/ 0 w 1200000"/>
                <a:gd name="connsiteY45" fmla="*/ 360000 h 1182427"/>
                <a:gd name="connsiteX46" fmla="*/ 0 w 1200000"/>
                <a:gd name="connsiteY46" fmla="*/ 750000 h 1182427"/>
                <a:gd name="connsiteX47" fmla="*/ 90000 w 1200000"/>
                <a:gd name="connsiteY47" fmla="*/ 750000 h 1182427"/>
                <a:gd name="connsiteX48" fmla="*/ 90000 w 1200000"/>
                <a:gd name="connsiteY48" fmla="*/ 882428 h 1182427"/>
                <a:gd name="connsiteX49" fmla="*/ 222437 w 1200000"/>
                <a:gd name="connsiteY49" fmla="*/ 749993 h 1182427"/>
                <a:gd name="connsiteX50" fmla="*/ 990000 w 1200000"/>
                <a:gd name="connsiteY50" fmla="*/ 438750 h 1182427"/>
                <a:gd name="connsiteX51" fmla="*/ 990000 w 1200000"/>
                <a:gd name="connsiteY51" fmla="*/ 401250 h 1182427"/>
                <a:gd name="connsiteX52" fmla="*/ 918750 w 1200000"/>
                <a:gd name="connsiteY52" fmla="*/ 401250 h 1182427"/>
                <a:gd name="connsiteX53" fmla="*/ 918750 w 1200000"/>
                <a:gd name="connsiteY53" fmla="*/ 360000 h 1182427"/>
                <a:gd name="connsiteX54" fmla="*/ 881250 w 1200000"/>
                <a:gd name="connsiteY54" fmla="*/ 360000 h 1182427"/>
                <a:gd name="connsiteX55" fmla="*/ 881250 w 1200000"/>
                <a:gd name="connsiteY55" fmla="*/ 401250 h 1182427"/>
                <a:gd name="connsiteX56" fmla="*/ 840000 w 1200000"/>
                <a:gd name="connsiteY56" fmla="*/ 401250 h 1182427"/>
                <a:gd name="connsiteX57" fmla="*/ 840000 w 1200000"/>
                <a:gd name="connsiteY57" fmla="*/ 438750 h 1182427"/>
                <a:gd name="connsiteX58" fmla="*/ 905738 w 1200000"/>
                <a:gd name="connsiteY58" fmla="*/ 438750 h 1182427"/>
                <a:gd name="connsiteX59" fmla="*/ 884648 w 1200000"/>
                <a:gd name="connsiteY59" fmla="*/ 479904 h 1182427"/>
                <a:gd name="connsiteX60" fmla="*/ 872790 w 1200000"/>
                <a:gd name="connsiteY60" fmla="*/ 459071 h 1182427"/>
                <a:gd name="connsiteX61" fmla="*/ 837210 w 1200000"/>
                <a:gd name="connsiteY61" fmla="*/ 470929 h 1182427"/>
                <a:gd name="connsiteX62" fmla="*/ 857415 w 1200000"/>
                <a:gd name="connsiteY62" fmla="*/ 505472 h 1182427"/>
                <a:gd name="connsiteX63" fmla="*/ 829988 w 1200000"/>
                <a:gd name="connsiteY63" fmla="*/ 524147 h 1182427"/>
                <a:gd name="connsiteX64" fmla="*/ 850013 w 1200000"/>
                <a:gd name="connsiteY64" fmla="*/ 555854 h 1182427"/>
                <a:gd name="connsiteX65" fmla="*/ 885810 w 1200000"/>
                <a:gd name="connsiteY65" fmla="*/ 530893 h 1182427"/>
                <a:gd name="connsiteX66" fmla="*/ 960000 w 1200000"/>
                <a:gd name="connsiteY66" fmla="*/ 558750 h 1182427"/>
                <a:gd name="connsiteX67" fmla="*/ 960000 w 1200000"/>
                <a:gd name="connsiteY67" fmla="*/ 521250 h 1182427"/>
                <a:gd name="connsiteX68" fmla="*/ 913065 w 1200000"/>
                <a:gd name="connsiteY68" fmla="*/ 504376 h 1182427"/>
                <a:gd name="connsiteX69" fmla="*/ 944745 w 1200000"/>
                <a:gd name="connsiteY69" fmla="*/ 438750 h 1182427"/>
                <a:gd name="connsiteX70" fmla="*/ 990000 w 1200000"/>
                <a:gd name="connsiteY70" fmla="*/ 438750 h 1182427"/>
                <a:gd name="connsiteX71" fmla="*/ 390000 w 1200000"/>
                <a:gd name="connsiteY71" fmla="*/ 60000 h 1182427"/>
                <a:gd name="connsiteX72" fmla="*/ 840000 w 1200000"/>
                <a:gd name="connsiteY72" fmla="*/ 60000 h 1182427"/>
                <a:gd name="connsiteX73" fmla="*/ 840000 w 1200000"/>
                <a:gd name="connsiteY73" fmla="*/ 219002 h 1182427"/>
                <a:gd name="connsiteX74" fmla="*/ 900000 w 1200000"/>
                <a:gd name="connsiteY74" fmla="*/ 219002 h 1182427"/>
                <a:gd name="connsiteX75" fmla="*/ 900000 w 1200000"/>
                <a:gd name="connsiteY75" fmla="*/ 0 h 1182427"/>
                <a:gd name="connsiteX76" fmla="*/ 330000 w 1200000"/>
                <a:gd name="connsiteY76" fmla="*/ 0 h 1182427"/>
                <a:gd name="connsiteX77" fmla="*/ 330000 w 1200000"/>
                <a:gd name="connsiteY77" fmla="*/ 300000 h 1182427"/>
                <a:gd name="connsiteX78" fmla="*/ 390000 w 1200000"/>
                <a:gd name="connsiteY78" fmla="*/ 300000 h 1182427"/>
                <a:gd name="connsiteX79" fmla="*/ 390000 w 1200000"/>
                <a:gd name="connsiteY79" fmla="*/ 60000 h 1182427"/>
                <a:gd name="connsiteX80" fmla="*/ 327543 w 1200000"/>
                <a:gd name="connsiteY80" fmla="*/ 630000 h 1182427"/>
                <a:gd name="connsiteX81" fmla="*/ 364409 w 1200000"/>
                <a:gd name="connsiteY81" fmla="*/ 630000 h 1182427"/>
                <a:gd name="connsiteX82" fmla="*/ 308675 w 1200000"/>
                <a:gd name="connsiteY82" fmla="*/ 474943 h 1182427"/>
                <a:gd name="connsiteX83" fmla="*/ 268769 w 1200000"/>
                <a:gd name="connsiteY83" fmla="*/ 474943 h 1182427"/>
                <a:gd name="connsiteX84" fmla="*/ 211952 w 1200000"/>
                <a:gd name="connsiteY84" fmla="*/ 630000 h 1182427"/>
                <a:gd name="connsiteX85" fmla="*/ 244482 w 1200000"/>
                <a:gd name="connsiteY85" fmla="*/ 630000 h 1182427"/>
                <a:gd name="connsiteX86" fmla="*/ 254674 w 1200000"/>
                <a:gd name="connsiteY86" fmla="*/ 600506 h 1182427"/>
                <a:gd name="connsiteX87" fmla="*/ 317564 w 1200000"/>
                <a:gd name="connsiteY87" fmla="*/ 600506 h 1182427"/>
                <a:gd name="connsiteX88" fmla="*/ 327543 w 1200000"/>
                <a:gd name="connsiteY88" fmla="*/ 630000 h 1182427"/>
                <a:gd name="connsiteX89" fmla="*/ 286337 w 1200000"/>
                <a:gd name="connsiteY89" fmla="*/ 507689 h 1182427"/>
                <a:gd name="connsiteX90" fmla="*/ 309324 w 1200000"/>
                <a:gd name="connsiteY90" fmla="*/ 575783 h 1182427"/>
                <a:gd name="connsiteX91" fmla="*/ 262914 w 1200000"/>
                <a:gd name="connsiteY91" fmla="*/ 575783 h 1182427"/>
                <a:gd name="connsiteX92" fmla="*/ 286337 w 1200000"/>
                <a:gd name="connsiteY92" fmla="*/ 507689 h 11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00000" h="1182427">
                  <a:moveTo>
                    <a:pt x="1110000" y="792428"/>
                  </a:moveTo>
                  <a:lnTo>
                    <a:pt x="977573" y="660000"/>
                  </a:lnTo>
                  <a:lnTo>
                    <a:pt x="924263" y="660000"/>
                  </a:lnTo>
                  <a:lnTo>
                    <a:pt x="924263" y="600000"/>
                  </a:lnTo>
                  <a:lnTo>
                    <a:pt x="1002428" y="600000"/>
                  </a:lnTo>
                  <a:lnTo>
                    <a:pt x="1050000" y="647573"/>
                  </a:lnTo>
                  <a:lnTo>
                    <a:pt x="1050000" y="600000"/>
                  </a:lnTo>
                  <a:lnTo>
                    <a:pt x="1140000" y="600000"/>
                  </a:lnTo>
                  <a:lnTo>
                    <a:pt x="1140000" y="330000"/>
                  </a:lnTo>
                  <a:lnTo>
                    <a:pt x="690000" y="330000"/>
                  </a:lnTo>
                  <a:lnTo>
                    <a:pt x="690000" y="600000"/>
                  </a:lnTo>
                  <a:lnTo>
                    <a:pt x="630000" y="600000"/>
                  </a:lnTo>
                  <a:lnTo>
                    <a:pt x="630000" y="270000"/>
                  </a:lnTo>
                  <a:lnTo>
                    <a:pt x="1200000" y="270000"/>
                  </a:lnTo>
                  <a:lnTo>
                    <a:pt x="1200000" y="660000"/>
                  </a:lnTo>
                  <a:lnTo>
                    <a:pt x="1110000" y="660000"/>
                  </a:lnTo>
                  <a:lnTo>
                    <a:pt x="1110000" y="792428"/>
                  </a:lnTo>
                  <a:close/>
                  <a:moveTo>
                    <a:pt x="780000" y="1050000"/>
                  </a:moveTo>
                  <a:lnTo>
                    <a:pt x="870000" y="1050000"/>
                  </a:lnTo>
                  <a:lnTo>
                    <a:pt x="870000" y="660000"/>
                  </a:lnTo>
                  <a:lnTo>
                    <a:pt x="300000" y="660000"/>
                  </a:lnTo>
                  <a:lnTo>
                    <a:pt x="300000" y="1050000"/>
                  </a:lnTo>
                  <a:lnTo>
                    <a:pt x="647573" y="1050000"/>
                  </a:lnTo>
                  <a:lnTo>
                    <a:pt x="780000" y="1182428"/>
                  </a:lnTo>
                  <a:lnTo>
                    <a:pt x="780000" y="1050000"/>
                  </a:lnTo>
                  <a:close/>
                  <a:moveTo>
                    <a:pt x="360000" y="720000"/>
                  </a:moveTo>
                  <a:lnTo>
                    <a:pt x="810000" y="720000"/>
                  </a:lnTo>
                  <a:lnTo>
                    <a:pt x="810000" y="990000"/>
                  </a:lnTo>
                  <a:lnTo>
                    <a:pt x="720000" y="990000"/>
                  </a:lnTo>
                  <a:lnTo>
                    <a:pt x="720000" y="1037573"/>
                  </a:lnTo>
                  <a:lnTo>
                    <a:pt x="672428" y="990000"/>
                  </a:lnTo>
                  <a:lnTo>
                    <a:pt x="360000" y="990000"/>
                  </a:lnTo>
                  <a:lnTo>
                    <a:pt x="360000" y="720000"/>
                  </a:lnTo>
                  <a:close/>
                  <a:moveTo>
                    <a:pt x="222437" y="749993"/>
                  </a:moveTo>
                  <a:lnTo>
                    <a:pt x="240025" y="749978"/>
                  </a:lnTo>
                  <a:lnTo>
                    <a:pt x="239975" y="689978"/>
                  </a:lnTo>
                  <a:lnTo>
                    <a:pt x="197564" y="690008"/>
                  </a:lnTo>
                  <a:lnTo>
                    <a:pt x="150000" y="737573"/>
                  </a:lnTo>
                  <a:lnTo>
                    <a:pt x="150000" y="690000"/>
                  </a:lnTo>
                  <a:lnTo>
                    <a:pt x="60000" y="690000"/>
                  </a:lnTo>
                  <a:lnTo>
                    <a:pt x="60000" y="420000"/>
                  </a:lnTo>
                  <a:lnTo>
                    <a:pt x="510000" y="420000"/>
                  </a:lnTo>
                  <a:lnTo>
                    <a:pt x="510000" y="600000"/>
                  </a:lnTo>
                  <a:lnTo>
                    <a:pt x="570000" y="600000"/>
                  </a:lnTo>
                  <a:lnTo>
                    <a:pt x="570000" y="360000"/>
                  </a:lnTo>
                  <a:lnTo>
                    <a:pt x="0" y="360000"/>
                  </a:lnTo>
                  <a:lnTo>
                    <a:pt x="0" y="750000"/>
                  </a:lnTo>
                  <a:lnTo>
                    <a:pt x="90000" y="750000"/>
                  </a:lnTo>
                  <a:lnTo>
                    <a:pt x="90000" y="882428"/>
                  </a:lnTo>
                  <a:lnTo>
                    <a:pt x="222437" y="749993"/>
                  </a:lnTo>
                  <a:close/>
                  <a:moveTo>
                    <a:pt x="990000" y="438750"/>
                  </a:moveTo>
                  <a:lnTo>
                    <a:pt x="990000" y="401250"/>
                  </a:lnTo>
                  <a:lnTo>
                    <a:pt x="918750" y="401250"/>
                  </a:lnTo>
                  <a:lnTo>
                    <a:pt x="918750" y="360000"/>
                  </a:lnTo>
                  <a:lnTo>
                    <a:pt x="881250" y="360000"/>
                  </a:lnTo>
                  <a:lnTo>
                    <a:pt x="881250" y="401250"/>
                  </a:lnTo>
                  <a:lnTo>
                    <a:pt x="840000" y="401250"/>
                  </a:lnTo>
                  <a:lnTo>
                    <a:pt x="840000" y="438750"/>
                  </a:lnTo>
                  <a:lnTo>
                    <a:pt x="905738" y="438750"/>
                  </a:lnTo>
                  <a:cubicBezTo>
                    <a:pt x="900473" y="455421"/>
                    <a:pt x="893835" y="468438"/>
                    <a:pt x="884648" y="479904"/>
                  </a:cubicBezTo>
                  <a:cubicBezTo>
                    <a:pt x="879450" y="473485"/>
                    <a:pt x="875273" y="466521"/>
                    <a:pt x="872790" y="459071"/>
                  </a:cubicBezTo>
                  <a:lnTo>
                    <a:pt x="837210" y="470929"/>
                  </a:lnTo>
                  <a:cubicBezTo>
                    <a:pt x="841417" y="483550"/>
                    <a:pt x="848558" y="495118"/>
                    <a:pt x="857415" y="505472"/>
                  </a:cubicBezTo>
                  <a:cubicBezTo>
                    <a:pt x="849450" y="511469"/>
                    <a:pt x="840428" y="517553"/>
                    <a:pt x="829988" y="524147"/>
                  </a:cubicBezTo>
                  <a:lnTo>
                    <a:pt x="850013" y="555854"/>
                  </a:lnTo>
                  <a:cubicBezTo>
                    <a:pt x="863543" y="547304"/>
                    <a:pt x="875377" y="539214"/>
                    <a:pt x="885810" y="530893"/>
                  </a:cubicBezTo>
                  <a:cubicBezTo>
                    <a:pt x="911017" y="548518"/>
                    <a:pt x="939945" y="558750"/>
                    <a:pt x="960000" y="558750"/>
                  </a:cubicBezTo>
                  <a:lnTo>
                    <a:pt x="960000" y="521250"/>
                  </a:lnTo>
                  <a:cubicBezTo>
                    <a:pt x="948517" y="521250"/>
                    <a:pt x="930187" y="515024"/>
                    <a:pt x="913065" y="504376"/>
                  </a:cubicBezTo>
                  <a:cubicBezTo>
                    <a:pt x="927218" y="487047"/>
                    <a:pt x="937335" y="466562"/>
                    <a:pt x="944745" y="438750"/>
                  </a:cubicBezTo>
                  <a:lnTo>
                    <a:pt x="990000" y="438750"/>
                  </a:lnTo>
                  <a:close/>
                  <a:moveTo>
                    <a:pt x="390000" y="60000"/>
                  </a:moveTo>
                  <a:lnTo>
                    <a:pt x="840000" y="60000"/>
                  </a:lnTo>
                  <a:lnTo>
                    <a:pt x="840000" y="219002"/>
                  </a:lnTo>
                  <a:lnTo>
                    <a:pt x="900000" y="219002"/>
                  </a:lnTo>
                  <a:lnTo>
                    <a:pt x="900000" y="0"/>
                  </a:lnTo>
                  <a:lnTo>
                    <a:pt x="330000" y="0"/>
                  </a:lnTo>
                  <a:lnTo>
                    <a:pt x="330000" y="300000"/>
                  </a:lnTo>
                  <a:lnTo>
                    <a:pt x="390000" y="300000"/>
                  </a:lnTo>
                  <a:lnTo>
                    <a:pt x="390000" y="60000"/>
                  </a:lnTo>
                  <a:close/>
                  <a:moveTo>
                    <a:pt x="327543" y="630000"/>
                  </a:moveTo>
                  <a:lnTo>
                    <a:pt x="364409" y="630000"/>
                  </a:lnTo>
                  <a:lnTo>
                    <a:pt x="308675" y="474943"/>
                  </a:lnTo>
                  <a:lnTo>
                    <a:pt x="268769" y="474943"/>
                  </a:lnTo>
                  <a:lnTo>
                    <a:pt x="211952" y="630000"/>
                  </a:lnTo>
                  <a:lnTo>
                    <a:pt x="244482" y="630000"/>
                  </a:lnTo>
                  <a:lnTo>
                    <a:pt x="254674" y="600506"/>
                  </a:lnTo>
                  <a:lnTo>
                    <a:pt x="317564" y="600506"/>
                  </a:lnTo>
                  <a:lnTo>
                    <a:pt x="327543" y="630000"/>
                  </a:lnTo>
                  <a:close/>
                  <a:moveTo>
                    <a:pt x="286337" y="507689"/>
                  </a:moveTo>
                  <a:lnTo>
                    <a:pt x="309324" y="575783"/>
                  </a:lnTo>
                  <a:lnTo>
                    <a:pt x="262914" y="575783"/>
                  </a:lnTo>
                  <a:lnTo>
                    <a:pt x="286337" y="507689"/>
                  </a:lnTo>
                  <a:close/>
                </a:path>
              </a:pathLst>
            </a:custGeom>
            <a:solidFill>
              <a:schemeClr val="bg1"/>
            </a:solidFill>
            <a:ln w="7491"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CA8B967C-09F8-F38B-778B-61C63328D9F6}"/>
                </a:ext>
              </a:extLst>
            </p:cNvPr>
            <p:cNvSpPr txBox="1"/>
            <p:nvPr/>
          </p:nvSpPr>
          <p:spPr>
            <a:xfrm>
              <a:off x="5861775" y="3917998"/>
              <a:ext cx="1800000" cy="457200"/>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1" i="0" u="none" strike="noStrike" kern="0" cap="none" spc="0" normalizeH="0" baseline="0" noProof="0" dirty="0">
                  <a:ln>
                    <a:noFill/>
                  </a:ln>
                  <a:solidFill>
                    <a:schemeClr val="accent1"/>
                  </a:solidFill>
                  <a:effectLst/>
                  <a:uLnTx/>
                  <a:uFillTx/>
                </a:rPr>
                <a:t>Multi-</a:t>
              </a:r>
              <a:r>
                <a:rPr kumimoji="0" lang="de-DE" sz="1800" b="1" i="0" u="none" strike="noStrike" kern="0" cap="none" spc="0" normalizeH="0" baseline="0" noProof="0" dirty="0" err="1">
                  <a:ln>
                    <a:noFill/>
                  </a:ln>
                  <a:solidFill>
                    <a:schemeClr val="accent1"/>
                  </a:solidFill>
                  <a:effectLst/>
                  <a:uLnTx/>
                  <a:uFillTx/>
                </a:rPr>
                <a:t>language</a:t>
              </a:r>
              <a:endParaRPr kumimoji="0" lang="en-US" sz="1800" b="1" i="0" u="none" strike="noStrike" kern="0" cap="none" spc="0" normalizeH="0" baseline="0" noProof="0" dirty="0">
                <a:ln>
                  <a:noFill/>
                </a:ln>
                <a:solidFill>
                  <a:schemeClr val="accent1"/>
                </a:solidFill>
                <a:effectLst/>
                <a:uLnTx/>
                <a:uFillTx/>
              </a:endParaRPr>
            </a:p>
          </p:txBody>
        </p:sp>
      </p:grpSp>
      <p:grpSp>
        <p:nvGrpSpPr>
          <p:cNvPr id="11" name="Group 10">
            <a:extLst>
              <a:ext uri="{FF2B5EF4-FFF2-40B4-BE49-F238E27FC236}">
                <a16:creationId xmlns:a16="http://schemas.microsoft.com/office/drawing/2014/main" id="{0F17051D-0E8C-747C-DB47-0D9596215A28}"/>
              </a:ext>
            </a:extLst>
          </p:cNvPr>
          <p:cNvGrpSpPr/>
          <p:nvPr/>
        </p:nvGrpSpPr>
        <p:grpSpPr>
          <a:xfrm>
            <a:off x="8415700" y="1805999"/>
            <a:ext cx="1800000" cy="2569199"/>
            <a:chOff x="8415700" y="1805999"/>
            <a:chExt cx="1800000" cy="2569199"/>
          </a:xfrm>
        </p:grpSpPr>
        <p:sp>
          <p:nvSpPr>
            <p:cNvPr id="18" name="Oval 17">
              <a:extLst>
                <a:ext uri="{FF2B5EF4-FFF2-40B4-BE49-F238E27FC236}">
                  <a16:creationId xmlns:a16="http://schemas.microsoft.com/office/drawing/2014/main" id="{3D8FC3C9-997D-175F-71BD-D9DC0009FEE9}"/>
                </a:ext>
              </a:extLst>
            </p:cNvPr>
            <p:cNvSpPr/>
            <p:nvPr/>
          </p:nvSpPr>
          <p:spPr>
            <a:xfrm>
              <a:off x="8415700" y="1805999"/>
              <a:ext cx="1800000" cy="1800000"/>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2" name="Graphic 11">
              <a:extLst>
                <a:ext uri="{FF2B5EF4-FFF2-40B4-BE49-F238E27FC236}">
                  <a16:creationId xmlns:a16="http://schemas.microsoft.com/office/drawing/2014/main" id="{7A6D178C-7C50-A971-E694-F87EB45F1B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95700" y="1995655"/>
              <a:ext cx="1440000" cy="1440000"/>
            </a:xfrm>
            <a:prstGeom prst="rect">
              <a:avLst/>
            </a:prstGeom>
          </p:spPr>
        </p:pic>
        <p:sp>
          <p:nvSpPr>
            <p:cNvPr id="23" name="TextBox 22">
              <a:extLst>
                <a:ext uri="{FF2B5EF4-FFF2-40B4-BE49-F238E27FC236}">
                  <a16:creationId xmlns:a16="http://schemas.microsoft.com/office/drawing/2014/main" id="{E444313D-129C-00B2-ACF4-F40D73746B61}"/>
                </a:ext>
              </a:extLst>
            </p:cNvPr>
            <p:cNvSpPr txBox="1"/>
            <p:nvPr/>
          </p:nvSpPr>
          <p:spPr>
            <a:xfrm>
              <a:off x="8415700" y="3917998"/>
              <a:ext cx="1800000" cy="457200"/>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1" i="0" u="none" strike="noStrike" kern="0" cap="none" spc="0" normalizeH="0" baseline="0" noProof="0" dirty="0">
                  <a:ln>
                    <a:noFill/>
                  </a:ln>
                  <a:solidFill>
                    <a:schemeClr val="accent1"/>
                  </a:solidFill>
                  <a:effectLst/>
                  <a:uLnTx/>
                  <a:uFillTx/>
                </a:rPr>
                <a:t>Instant Feedback</a:t>
              </a:r>
              <a:endParaRPr kumimoji="0" lang="en-US" sz="1800" b="1" i="0" u="none" strike="noStrike" kern="0" cap="none" spc="0" normalizeH="0" baseline="0" noProof="0" dirty="0">
                <a:ln>
                  <a:noFill/>
                </a:ln>
                <a:solidFill>
                  <a:schemeClr val="accent1"/>
                </a:solidFill>
                <a:effectLst/>
                <a:uLnTx/>
                <a:uFillTx/>
              </a:endParaRPr>
            </a:p>
          </p:txBody>
        </p:sp>
      </p:grpSp>
    </p:spTree>
    <p:extLst>
      <p:ext uri="{BB962C8B-B14F-4D97-AF65-F5344CB8AC3E}">
        <p14:creationId xmlns:p14="http://schemas.microsoft.com/office/powerpoint/2010/main" val="7584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5539CBF-13D4-013C-4B05-1281194C51CF}"/>
              </a:ext>
            </a:extLst>
          </p:cNvPr>
          <p:cNvSpPr/>
          <p:nvPr/>
        </p:nvSpPr>
        <p:spPr>
          <a:xfrm>
            <a:off x="0" y="0"/>
            <a:ext cx="10899775" cy="6170613"/>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Textplatzhalter 6">
            <a:extLst>
              <a:ext uri="{FF2B5EF4-FFF2-40B4-BE49-F238E27FC236}">
                <a16:creationId xmlns:a16="http://schemas.microsoft.com/office/drawing/2014/main" id="{42E28F0F-88BE-2431-81F2-327A32727BB4}"/>
              </a:ext>
            </a:extLst>
          </p:cNvPr>
          <p:cNvSpPr>
            <a:spLocks noGrp="1" noRot="1" noMove="1" noResize="1" noEditPoints="1" noAdjustHandles="1" noChangeArrowheads="1" noChangeShapeType="1"/>
          </p:cNvSpPr>
          <p:nvPr>
            <p:ph type="body" sz="quarter" idx="99"/>
          </p:nvPr>
        </p:nvSpPr>
        <p:spPr/>
        <p:txBody>
          <a:bodyPr/>
          <a:lstStyle/>
          <a:p>
            <a:endParaRPr lang="de-DE"/>
          </a:p>
        </p:txBody>
      </p:sp>
      <p:sp>
        <p:nvSpPr>
          <p:cNvPr id="9" name="Textfeld 8">
            <a:extLst>
              <a:ext uri="{FF2B5EF4-FFF2-40B4-BE49-F238E27FC236}">
                <a16:creationId xmlns:a16="http://schemas.microsoft.com/office/drawing/2014/main" id="{DC9E28EB-3A7A-153D-9FDA-4350CA6D4024}"/>
              </a:ext>
            </a:extLst>
          </p:cNvPr>
          <p:cNvSpPr txBox="1"/>
          <p:nvPr/>
        </p:nvSpPr>
        <p:spPr>
          <a:xfrm>
            <a:off x="554400" y="0"/>
            <a:ext cx="9113844" cy="5561282"/>
          </a:xfrm>
          <a:prstGeom prst="rect">
            <a:avLst/>
          </a:prstGeom>
          <a:noFill/>
        </p:spPr>
        <p:txBody>
          <a:bodyPr wrap="square" lIns="0" tIns="0" rIns="0" bIns="0" rtlCol="0" anchor="ctr" anchorCtr="0">
            <a:noAutofit/>
          </a:bodyPr>
          <a:lstStyle/>
          <a:p>
            <a:r>
              <a:rPr lang="en-US" sz="6000" b="1" dirty="0">
                <a:solidFill>
                  <a:schemeClr val="bg1"/>
                </a:solidFill>
              </a:rPr>
              <a:t>Demo Time!</a:t>
            </a:r>
          </a:p>
        </p:txBody>
      </p:sp>
      <p:pic>
        <p:nvPicPr>
          <p:cNvPr id="2" name="2025-06-25_16h51_47">
            <a:hlinkClick r:id="" action="ppaction://media"/>
            <a:extLst>
              <a:ext uri="{FF2B5EF4-FFF2-40B4-BE49-F238E27FC236}">
                <a16:creationId xmlns:a16="http://schemas.microsoft.com/office/drawing/2014/main" id="{D56B7CD4-86A0-5E21-731B-840417C3D15F}"/>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
            <a:ext cx="10969625" cy="6170613"/>
          </a:xfrm>
          <a:prstGeom prst="rect">
            <a:avLst/>
          </a:prstGeom>
        </p:spPr>
      </p:pic>
    </p:spTree>
    <p:extLst>
      <p:ext uri="{BB962C8B-B14F-4D97-AF65-F5344CB8AC3E}">
        <p14:creationId xmlns:p14="http://schemas.microsoft.com/office/powerpoint/2010/main" val="26668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B86462-9C45-EC43-7140-E57E4F8787E8}"/>
              </a:ext>
            </a:extLst>
          </p:cNvPr>
          <p:cNvSpPr/>
          <p:nvPr/>
        </p:nvSpPr>
        <p:spPr>
          <a:xfrm>
            <a:off x="7083620" y="3285370"/>
            <a:ext cx="1124236" cy="1124234"/>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Oval 3">
            <a:extLst>
              <a:ext uri="{FF2B5EF4-FFF2-40B4-BE49-F238E27FC236}">
                <a16:creationId xmlns:a16="http://schemas.microsoft.com/office/drawing/2014/main" id="{79F76925-F219-28D3-7673-CB81D3745208}"/>
              </a:ext>
            </a:extLst>
          </p:cNvPr>
          <p:cNvSpPr/>
          <p:nvPr/>
        </p:nvSpPr>
        <p:spPr>
          <a:xfrm>
            <a:off x="8285712" y="3285370"/>
            <a:ext cx="1124236" cy="1124234"/>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Oval 7">
            <a:extLst>
              <a:ext uri="{FF2B5EF4-FFF2-40B4-BE49-F238E27FC236}">
                <a16:creationId xmlns:a16="http://schemas.microsoft.com/office/drawing/2014/main" id="{D4D579DB-D42C-5EDD-6E54-46C61FCC6527}"/>
              </a:ext>
            </a:extLst>
          </p:cNvPr>
          <p:cNvSpPr/>
          <p:nvPr/>
        </p:nvSpPr>
        <p:spPr>
          <a:xfrm>
            <a:off x="9487804" y="3285370"/>
            <a:ext cx="1124236" cy="1124234"/>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1" name="Picture 50">
            <a:extLst>
              <a:ext uri="{FF2B5EF4-FFF2-40B4-BE49-F238E27FC236}">
                <a16:creationId xmlns:a16="http://schemas.microsoft.com/office/drawing/2014/main" id="{C814AF44-5CBB-2072-AC94-1A87E243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079" y="4609550"/>
            <a:ext cx="1880940" cy="1056850"/>
          </a:xfrm>
          <a:prstGeom prst="rect">
            <a:avLst/>
          </a:prstGeom>
        </p:spPr>
      </p:pic>
      <p:sp>
        <p:nvSpPr>
          <p:cNvPr id="7" name="Text Placeholder 6">
            <a:extLst>
              <a:ext uri="{FF2B5EF4-FFF2-40B4-BE49-F238E27FC236}">
                <a16:creationId xmlns:a16="http://schemas.microsoft.com/office/drawing/2014/main" id="{C3D5C329-96E1-43E1-3F04-A05D2CF58B10}"/>
              </a:ext>
            </a:extLst>
          </p:cNvPr>
          <p:cNvSpPr>
            <a:spLocks noGrp="1"/>
          </p:cNvSpPr>
          <p:nvPr>
            <p:ph type="body" sz="quarter" idx="15"/>
          </p:nvPr>
        </p:nvSpPr>
        <p:spPr/>
        <p:txBody>
          <a:bodyPr/>
          <a:lstStyle/>
          <a:p>
            <a:r>
              <a:rPr lang="de-DE" dirty="0" err="1"/>
              <a:t>Trainify</a:t>
            </a:r>
            <a:endParaRPr lang="en-US" dirty="0"/>
          </a:p>
        </p:txBody>
      </p:sp>
      <p:sp>
        <p:nvSpPr>
          <p:cNvPr id="6" name="Title 5">
            <a:extLst>
              <a:ext uri="{FF2B5EF4-FFF2-40B4-BE49-F238E27FC236}">
                <a16:creationId xmlns:a16="http://schemas.microsoft.com/office/drawing/2014/main" id="{7400D043-2687-BA6D-4D27-C303D972F408}"/>
              </a:ext>
            </a:extLst>
          </p:cNvPr>
          <p:cNvSpPr>
            <a:spLocks noGrp="1"/>
          </p:cNvSpPr>
          <p:nvPr>
            <p:ph type="title"/>
          </p:nvPr>
        </p:nvSpPr>
        <p:spPr/>
        <p:txBody>
          <a:bodyPr/>
          <a:lstStyle/>
          <a:p>
            <a:r>
              <a:rPr lang="de-DE" dirty="0"/>
              <a:t>Architecture</a:t>
            </a:r>
            <a:endParaRPr lang="en-US" dirty="0"/>
          </a:p>
        </p:txBody>
      </p:sp>
      <p:sp>
        <p:nvSpPr>
          <p:cNvPr id="5" name="Slide Number Placeholder 4">
            <a:extLst>
              <a:ext uri="{FF2B5EF4-FFF2-40B4-BE49-F238E27FC236}">
                <a16:creationId xmlns:a16="http://schemas.microsoft.com/office/drawing/2014/main" id="{15349DC8-5617-5F3C-92DA-11A84E945645}"/>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pic>
        <p:nvPicPr>
          <p:cNvPr id="9" name="Picture 8">
            <a:extLst>
              <a:ext uri="{FF2B5EF4-FFF2-40B4-BE49-F238E27FC236}">
                <a16:creationId xmlns:a16="http://schemas.microsoft.com/office/drawing/2014/main" id="{B91097C5-975D-DC5F-30B4-08C29AD14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792" y="1301983"/>
            <a:ext cx="1423489" cy="1423489"/>
          </a:xfrm>
          <a:prstGeom prst="rect">
            <a:avLst/>
          </a:prstGeom>
        </p:spPr>
      </p:pic>
      <p:pic>
        <p:nvPicPr>
          <p:cNvPr id="15" name="Graphic 14">
            <a:extLst>
              <a:ext uri="{FF2B5EF4-FFF2-40B4-BE49-F238E27FC236}">
                <a16:creationId xmlns:a16="http://schemas.microsoft.com/office/drawing/2014/main" id="{2511214D-474D-7B28-05B1-B0B8C2EF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377" y="1111733"/>
            <a:ext cx="360000" cy="360000"/>
          </a:xfrm>
          <a:prstGeom prst="rect">
            <a:avLst/>
          </a:prstGeom>
        </p:spPr>
      </p:pic>
      <p:pic>
        <p:nvPicPr>
          <p:cNvPr id="17" name="Graphic 16">
            <a:extLst>
              <a:ext uri="{FF2B5EF4-FFF2-40B4-BE49-F238E27FC236}">
                <a16:creationId xmlns:a16="http://schemas.microsoft.com/office/drawing/2014/main" id="{F7E0F3B1-31EF-0E72-CD59-DD43F8CC64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6412" y="2545472"/>
            <a:ext cx="360000" cy="360000"/>
          </a:xfrm>
          <a:prstGeom prst="rect">
            <a:avLst/>
          </a:prstGeom>
        </p:spPr>
      </p:pic>
      <p:pic>
        <p:nvPicPr>
          <p:cNvPr id="20" name="Graphic 19">
            <a:extLst>
              <a:ext uri="{FF2B5EF4-FFF2-40B4-BE49-F238E27FC236}">
                <a16:creationId xmlns:a16="http://schemas.microsoft.com/office/drawing/2014/main" id="{0DCA2E6E-D0EB-8BB2-5D68-F2BF6C55FF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85766" y="3336947"/>
            <a:ext cx="924128" cy="924128"/>
          </a:xfrm>
          <a:prstGeom prst="rect">
            <a:avLst/>
          </a:prstGeom>
        </p:spPr>
      </p:pic>
      <p:sp>
        <p:nvSpPr>
          <p:cNvPr id="21" name="TextBox 20">
            <a:extLst>
              <a:ext uri="{FF2B5EF4-FFF2-40B4-BE49-F238E27FC236}">
                <a16:creationId xmlns:a16="http://schemas.microsoft.com/office/drawing/2014/main" id="{58773C75-674D-A54D-3434-99F6D8EA9CD6}"/>
              </a:ext>
            </a:extLst>
          </p:cNvPr>
          <p:cNvSpPr txBox="1"/>
          <p:nvPr/>
        </p:nvSpPr>
        <p:spPr>
          <a:xfrm>
            <a:off x="8207856" y="4501531"/>
            <a:ext cx="1279950" cy="56150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b="1" kern="0" dirty="0">
                <a:solidFill>
                  <a:schemeClr val="accent1"/>
                </a:solidFill>
              </a:rPr>
              <a:t>Evaluation Agent</a:t>
            </a:r>
            <a:endParaRPr kumimoji="0" lang="en-US" sz="1800" b="1" i="0" u="none" strike="noStrike" kern="0" cap="none" spc="0" normalizeH="0" baseline="0" noProof="0" dirty="0">
              <a:ln>
                <a:noFill/>
              </a:ln>
              <a:solidFill>
                <a:schemeClr val="accent1"/>
              </a:solidFill>
              <a:effectLst/>
              <a:uLnTx/>
              <a:uFillTx/>
            </a:endParaRPr>
          </a:p>
        </p:txBody>
      </p:sp>
      <p:pic>
        <p:nvPicPr>
          <p:cNvPr id="24" name="Graphic 23">
            <a:extLst>
              <a:ext uri="{FF2B5EF4-FFF2-40B4-BE49-F238E27FC236}">
                <a16:creationId xmlns:a16="http://schemas.microsoft.com/office/drawing/2014/main" id="{D5F38EDF-98B4-6EF4-B48F-588B266ABE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4516" y="3388386"/>
            <a:ext cx="924128" cy="924128"/>
          </a:xfrm>
          <a:prstGeom prst="rect">
            <a:avLst/>
          </a:prstGeom>
        </p:spPr>
      </p:pic>
      <p:sp>
        <p:nvSpPr>
          <p:cNvPr id="25" name="TextBox 24">
            <a:extLst>
              <a:ext uri="{FF2B5EF4-FFF2-40B4-BE49-F238E27FC236}">
                <a16:creationId xmlns:a16="http://schemas.microsoft.com/office/drawing/2014/main" id="{04762DBA-EDD9-1491-61C1-F8A1DE59E9C1}"/>
              </a:ext>
            </a:extLst>
          </p:cNvPr>
          <p:cNvSpPr txBox="1"/>
          <p:nvPr/>
        </p:nvSpPr>
        <p:spPr>
          <a:xfrm>
            <a:off x="7083620" y="4512474"/>
            <a:ext cx="1124235" cy="56150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b="1" kern="0" dirty="0" err="1">
                <a:solidFill>
                  <a:schemeClr val="accent1"/>
                </a:solidFill>
              </a:rPr>
              <a:t>Victim</a:t>
            </a:r>
            <a:r>
              <a:rPr lang="de-DE" b="1" kern="0" dirty="0">
                <a:solidFill>
                  <a:schemeClr val="accent1"/>
                </a:solidFill>
              </a:rPr>
              <a:t> Agent</a:t>
            </a:r>
            <a:endParaRPr kumimoji="0" lang="en-US" sz="1800" b="1" i="0" u="none" strike="noStrike" kern="0" cap="none" spc="0" normalizeH="0" baseline="0" noProof="0" dirty="0">
              <a:ln>
                <a:noFill/>
              </a:ln>
              <a:solidFill>
                <a:schemeClr val="accent1"/>
              </a:solidFill>
              <a:effectLst/>
              <a:uLnTx/>
              <a:uFillTx/>
            </a:endParaRPr>
          </a:p>
        </p:txBody>
      </p:sp>
      <p:pic>
        <p:nvPicPr>
          <p:cNvPr id="27" name="Graphic 26">
            <a:extLst>
              <a:ext uri="{FF2B5EF4-FFF2-40B4-BE49-F238E27FC236}">
                <a16:creationId xmlns:a16="http://schemas.microsoft.com/office/drawing/2014/main" id="{99723234-DCC8-B3FA-5D07-594BB73A1A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87858" y="3340593"/>
            <a:ext cx="924128" cy="924128"/>
          </a:xfrm>
          <a:prstGeom prst="rect">
            <a:avLst/>
          </a:prstGeom>
        </p:spPr>
      </p:pic>
      <p:sp>
        <p:nvSpPr>
          <p:cNvPr id="28" name="TextBox 27">
            <a:extLst>
              <a:ext uri="{FF2B5EF4-FFF2-40B4-BE49-F238E27FC236}">
                <a16:creationId xmlns:a16="http://schemas.microsoft.com/office/drawing/2014/main" id="{6BF26646-9419-E73F-88EC-6EADC71AC43A}"/>
              </a:ext>
            </a:extLst>
          </p:cNvPr>
          <p:cNvSpPr txBox="1"/>
          <p:nvPr/>
        </p:nvSpPr>
        <p:spPr>
          <a:xfrm>
            <a:off x="9488717" y="4501532"/>
            <a:ext cx="1124235" cy="56150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b="1" kern="0" dirty="0">
                <a:solidFill>
                  <a:schemeClr val="accent1"/>
                </a:solidFill>
              </a:rPr>
              <a:t>Coach Agent</a:t>
            </a:r>
            <a:endParaRPr kumimoji="0" lang="en-US" sz="1800" b="1" i="0" u="none" strike="noStrike" kern="0" cap="none" spc="0" normalizeH="0" baseline="0" noProof="0" dirty="0">
              <a:ln>
                <a:noFill/>
              </a:ln>
              <a:solidFill>
                <a:schemeClr val="accent1"/>
              </a:solidFill>
              <a:effectLst/>
              <a:uLnTx/>
              <a:uFillTx/>
            </a:endParaRPr>
          </a:p>
        </p:txBody>
      </p:sp>
      <p:sp>
        <p:nvSpPr>
          <p:cNvPr id="30" name="Freeform: Shape 29">
            <a:extLst>
              <a:ext uri="{FF2B5EF4-FFF2-40B4-BE49-F238E27FC236}">
                <a16:creationId xmlns:a16="http://schemas.microsoft.com/office/drawing/2014/main" id="{5C68F5A0-2D3B-F5D7-99EF-B7C3ADEB5A86}"/>
              </a:ext>
            </a:extLst>
          </p:cNvPr>
          <p:cNvSpPr/>
          <p:nvPr/>
        </p:nvSpPr>
        <p:spPr>
          <a:xfrm>
            <a:off x="1855443" y="1546667"/>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sp>
        <p:nvSpPr>
          <p:cNvPr id="31" name="Freeform: Shape 30">
            <a:extLst>
              <a:ext uri="{FF2B5EF4-FFF2-40B4-BE49-F238E27FC236}">
                <a16:creationId xmlns:a16="http://schemas.microsoft.com/office/drawing/2014/main" id="{E931E398-3B58-D7D5-07C5-B220AB5E927E}"/>
              </a:ext>
            </a:extLst>
          </p:cNvPr>
          <p:cNvSpPr/>
          <p:nvPr/>
        </p:nvSpPr>
        <p:spPr>
          <a:xfrm rot="10800000">
            <a:off x="1834042" y="2153098"/>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sp>
        <p:nvSpPr>
          <p:cNvPr id="32" name="Freeform: Shape 31">
            <a:extLst>
              <a:ext uri="{FF2B5EF4-FFF2-40B4-BE49-F238E27FC236}">
                <a16:creationId xmlns:a16="http://schemas.microsoft.com/office/drawing/2014/main" id="{76DCFAC4-9229-3BD2-46F7-5F28C95DC85F}"/>
              </a:ext>
            </a:extLst>
          </p:cNvPr>
          <p:cNvSpPr/>
          <p:nvPr/>
        </p:nvSpPr>
        <p:spPr>
          <a:xfrm rot="5400000">
            <a:off x="4197498" y="3177658"/>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sp>
        <p:nvSpPr>
          <p:cNvPr id="33" name="Freeform: Shape 32">
            <a:extLst>
              <a:ext uri="{FF2B5EF4-FFF2-40B4-BE49-F238E27FC236}">
                <a16:creationId xmlns:a16="http://schemas.microsoft.com/office/drawing/2014/main" id="{F736827F-7282-FC21-4344-52784D7063D8}"/>
              </a:ext>
            </a:extLst>
          </p:cNvPr>
          <p:cNvSpPr/>
          <p:nvPr/>
        </p:nvSpPr>
        <p:spPr>
          <a:xfrm rot="16200000">
            <a:off x="3591779" y="3175490"/>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grpSp>
        <p:nvGrpSpPr>
          <p:cNvPr id="16" name="Group 15">
            <a:extLst>
              <a:ext uri="{FF2B5EF4-FFF2-40B4-BE49-F238E27FC236}">
                <a16:creationId xmlns:a16="http://schemas.microsoft.com/office/drawing/2014/main" id="{7883EE12-F893-0285-808D-6801A61D954C}"/>
              </a:ext>
            </a:extLst>
          </p:cNvPr>
          <p:cNvGrpSpPr/>
          <p:nvPr/>
        </p:nvGrpSpPr>
        <p:grpSpPr>
          <a:xfrm>
            <a:off x="370562" y="3285370"/>
            <a:ext cx="1124236" cy="1571893"/>
            <a:chOff x="498116" y="3323314"/>
            <a:chExt cx="1124236" cy="1571893"/>
          </a:xfrm>
        </p:grpSpPr>
        <p:sp>
          <p:nvSpPr>
            <p:cNvPr id="2" name="Oval 1">
              <a:extLst>
                <a:ext uri="{FF2B5EF4-FFF2-40B4-BE49-F238E27FC236}">
                  <a16:creationId xmlns:a16="http://schemas.microsoft.com/office/drawing/2014/main" id="{B33204E9-64E9-7BD7-7C0B-C8841334D41E}"/>
                </a:ext>
              </a:extLst>
            </p:cNvPr>
            <p:cNvSpPr/>
            <p:nvPr/>
          </p:nvSpPr>
          <p:spPr>
            <a:xfrm>
              <a:off x="498116" y="3323314"/>
              <a:ext cx="1124236" cy="1124234"/>
            </a:xfrm>
            <a:prstGeom prst="ellipse">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7" name="Graphic 36">
              <a:extLst>
                <a:ext uri="{FF2B5EF4-FFF2-40B4-BE49-F238E27FC236}">
                  <a16:creationId xmlns:a16="http://schemas.microsoft.com/office/drawing/2014/main" id="{30C76D31-AA6D-E0BB-3326-7FE41E1D89B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9782" y="3426330"/>
              <a:ext cx="924128" cy="924128"/>
            </a:xfrm>
            <a:prstGeom prst="rect">
              <a:avLst/>
            </a:prstGeom>
          </p:spPr>
        </p:pic>
        <p:sp>
          <p:nvSpPr>
            <p:cNvPr id="38" name="TextBox 37">
              <a:extLst>
                <a:ext uri="{FF2B5EF4-FFF2-40B4-BE49-F238E27FC236}">
                  <a16:creationId xmlns:a16="http://schemas.microsoft.com/office/drawing/2014/main" id="{62CA1D70-C7E7-5024-4248-3D9493D70E93}"/>
                </a:ext>
              </a:extLst>
            </p:cNvPr>
            <p:cNvSpPr txBox="1"/>
            <p:nvPr/>
          </p:nvSpPr>
          <p:spPr>
            <a:xfrm>
              <a:off x="498117" y="4550564"/>
              <a:ext cx="1124235" cy="344643"/>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b="1" kern="0" dirty="0">
                  <a:solidFill>
                    <a:schemeClr val="accent1"/>
                  </a:solidFill>
                </a:rPr>
                <a:t>Trainee</a:t>
              </a:r>
              <a:endParaRPr kumimoji="0" lang="en-US" sz="1800" b="1" i="0" u="none" strike="noStrike" kern="0" cap="none" spc="0" normalizeH="0" baseline="0" noProof="0" dirty="0">
                <a:ln>
                  <a:noFill/>
                </a:ln>
                <a:solidFill>
                  <a:schemeClr val="accent1"/>
                </a:solidFill>
                <a:effectLst/>
                <a:uLnTx/>
                <a:uFillTx/>
              </a:endParaRPr>
            </a:p>
          </p:txBody>
        </p:sp>
      </p:grpSp>
      <p:pic>
        <p:nvPicPr>
          <p:cNvPr id="39" name="Graphic 38">
            <a:extLst>
              <a:ext uri="{FF2B5EF4-FFF2-40B4-BE49-F238E27FC236}">
                <a16:creationId xmlns:a16="http://schemas.microsoft.com/office/drawing/2014/main" id="{073C9499-9714-9F1C-A47C-C184E83FF1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3281" y="3085141"/>
            <a:ext cx="360000" cy="360000"/>
          </a:xfrm>
          <a:prstGeom prst="rect">
            <a:avLst/>
          </a:prstGeom>
        </p:spPr>
      </p:pic>
      <p:pic>
        <p:nvPicPr>
          <p:cNvPr id="40" name="Graphic 39">
            <a:extLst>
              <a:ext uri="{FF2B5EF4-FFF2-40B4-BE49-F238E27FC236}">
                <a16:creationId xmlns:a16="http://schemas.microsoft.com/office/drawing/2014/main" id="{88970712-4FD3-6624-466E-904134694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7736" y="3085141"/>
            <a:ext cx="360000" cy="360000"/>
          </a:xfrm>
          <a:prstGeom prst="rect">
            <a:avLst/>
          </a:prstGeom>
        </p:spPr>
      </p:pic>
      <p:sp>
        <p:nvSpPr>
          <p:cNvPr id="41" name="Freeform: Shape 40">
            <a:extLst>
              <a:ext uri="{FF2B5EF4-FFF2-40B4-BE49-F238E27FC236}">
                <a16:creationId xmlns:a16="http://schemas.microsoft.com/office/drawing/2014/main" id="{A98C1E2B-8B65-FEE8-3634-9724EF1E923E}"/>
              </a:ext>
            </a:extLst>
          </p:cNvPr>
          <p:cNvSpPr/>
          <p:nvPr/>
        </p:nvSpPr>
        <p:spPr>
          <a:xfrm>
            <a:off x="5862918" y="1705106"/>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sp>
        <p:nvSpPr>
          <p:cNvPr id="42" name="Freeform: Shape 41">
            <a:extLst>
              <a:ext uri="{FF2B5EF4-FFF2-40B4-BE49-F238E27FC236}">
                <a16:creationId xmlns:a16="http://schemas.microsoft.com/office/drawing/2014/main" id="{48EBC480-C834-9582-3A86-0CF4D50FA996}"/>
              </a:ext>
            </a:extLst>
          </p:cNvPr>
          <p:cNvSpPr/>
          <p:nvPr/>
        </p:nvSpPr>
        <p:spPr>
          <a:xfrm rot="10800000">
            <a:off x="5849195" y="2055763"/>
            <a:ext cx="2013625" cy="282180"/>
          </a:xfrm>
          <a:custGeom>
            <a:avLst/>
            <a:gdLst>
              <a:gd name="connsiteX0" fmla="*/ 0 w 2013625"/>
              <a:gd name="connsiteY0" fmla="*/ 282136 h 282136"/>
              <a:gd name="connsiteX1" fmla="*/ 1138136 w 2013625"/>
              <a:gd name="connsiteY1" fmla="*/ 33 h 282136"/>
              <a:gd name="connsiteX2" fmla="*/ 2013625 w 2013625"/>
              <a:gd name="connsiteY2" fmla="*/ 262680 h 282136"/>
              <a:gd name="connsiteX0" fmla="*/ 0 w 2013625"/>
              <a:gd name="connsiteY0" fmla="*/ 282180 h 282180"/>
              <a:gd name="connsiteX1" fmla="*/ 1138136 w 2013625"/>
              <a:gd name="connsiteY1" fmla="*/ 77 h 282180"/>
              <a:gd name="connsiteX2" fmla="*/ 2013625 w 2013625"/>
              <a:gd name="connsiteY2" fmla="*/ 262724 h 282180"/>
            </a:gdLst>
            <a:ahLst/>
            <a:cxnLst>
              <a:cxn ang="0">
                <a:pos x="connsiteX0" y="connsiteY0"/>
              </a:cxn>
              <a:cxn ang="0">
                <a:pos x="connsiteX1" y="connsiteY1"/>
              </a:cxn>
              <a:cxn ang="0">
                <a:pos x="connsiteX2" y="connsiteY2"/>
              </a:cxn>
            </a:cxnLst>
            <a:rect l="l" t="t" r="r" b="b"/>
            <a:pathLst>
              <a:path w="2013625" h="282180">
                <a:moveTo>
                  <a:pt x="0" y="282180"/>
                </a:moveTo>
                <a:cubicBezTo>
                  <a:pt x="401266" y="142750"/>
                  <a:pt x="802532" y="3320"/>
                  <a:pt x="1138136" y="77"/>
                </a:cubicBezTo>
                <a:cubicBezTo>
                  <a:pt x="1473740" y="-3166"/>
                  <a:pt x="1700719" y="95732"/>
                  <a:pt x="2013625" y="262724"/>
                </a:cubicBezTo>
              </a:path>
            </a:pathLst>
          </a:custGeom>
          <a:noFill/>
          <a:ln w="28575" cap="flat" cmpd="sng" algn="ctr">
            <a:solidFill>
              <a:schemeClr val="tx1"/>
            </a:solidFill>
            <a:prstDash val="solid"/>
            <a:headEnd type="none" w="med" len="med"/>
            <a:tailEnd type="arrow" w="med" len="med"/>
          </a:ln>
          <a:effectLst/>
        </p:spPr>
        <p:txBody>
          <a:bodyPr rtlCol="0" anchor="ctr"/>
          <a:lstStyle/>
          <a:p>
            <a:pPr algn="ctr"/>
            <a:endParaRPr lang="en-US"/>
          </a:p>
        </p:txBody>
      </p:sp>
      <p:pic>
        <p:nvPicPr>
          <p:cNvPr id="44" name="Graphic 43">
            <a:extLst>
              <a:ext uri="{FF2B5EF4-FFF2-40B4-BE49-F238E27FC236}">
                <a16:creationId xmlns:a16="http://schemas.microsoft.com/office/drawing/2014/main" id="{DE820605-6C4B-7B8E-5615-A3D180B2A4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53314" y="2381982"/>
            <a:ext cx="360000" cy="360000"/>
          </a:xfrm>
          <a:prstGeom prst="rect">
            <a:avLst/>
          </a:prstGeom>
        </p:spPr>
      </p:pic>
      <p:pic>
        <p:nvPicPr>
          <p:cNvPr id="45" name="Graphic 44">
            <a:extLst>
              <a:ext uri="{FF2B5EF4-FFF2-40B4-BE49-F238E27FC236}">
                <a16:creationId xmlns:a16="http://schemas.microsoft.com/office/drawing/2014/main" id="{2D886594-109D-0B94-2738-DFAD7EB3FB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76007" y="1327757"/>
            <a:ext cx="360000" cy="360000"/>
          </a:xfrm>
          <a:prstGeom prst="rect">
            <a:avLst/>
          </a:prstGeom>
        </p:spPr>
      </p:pic>
      <p:pic>
        <p:nvPicPr>
          <p:cNvPr id="49" name="Picture 48">
            <a:extLst>
              <a:ext uri="{FF2B5EF4-FFF2-40B4-BE49-F238E27FC236}">
                <a16:creationId xmlns:a16="http://schemas.microsoft.com/office/drawing/2014/main" id="{5A22D7DD-7690-CC80-83AC-44B7B947198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36644" y="1682922"/>
            <a:ext cx="1772573" cy="655021"/>
          </a:xfrm>
          <a:prstGeom prst="rect">
            <a:avLst/>
          </a:prstGeom>
        </p:spPr>
      </p:pic>
      <p:pic>
        <p:nvPicPr>
          <p:cNvPr id="52" name="Graphic 51">
            <a:extLst>
              <a:ext uri="{FF2B5EF4-FFF2-40B4-BE49-F238E27FC236}">
                <a16:creationId xmlns:a16="http://schemas.microsoft.com/office/drawing/2014/main" id="{FDE8DAFF-3878-CF81-F8E8-A0EF37B7AC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09952" y="2545472"/>
            <a:ext cx="360000" cy="360000"/>
          </a:xfrm>
          <a:prstGeom prst="rect">
            <a:avLst/>
          </a:prstGeom>
        </p:spPr>
      </p:pic>
      <p:pic>
        <p:nvPicPr>
          <p:cNvPr id="14" name="Graphic 13">
            <a:extLst>
              <a:ext uri="{FF2B5EF4-FFF2-40B4-BE49-F238E27FC236}">
                <a16:creationId xmlns:a16="http://schemas.microsoft.com/office/drawing/2014/main" id="{A977C0AF-677A-82EE-ED48-2CFC86B1EB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6718" y="1494544"/>
            <a:ext cx="1167903" cy="1015567"/>
          </a:xfrm>
          <a:prstGeom prst="rect">
            <a:avLst/>
          </a:prstGeom>
        </p:spPr>
      </p:pic>
      <p:pic>
        <p:nvPicPr>
          <p:cNvPr id="11" name="Graphic 10">
            <a:extLst>
              <a:ext uri="{FF2B5EF4-FFF2-40B4-BE49-F238E27FC236}">
                <a16:creationId xmlns:a16="http://schemas.microsoft.com/office/drawing/2014/main" id="{5210707D-F370-ED2B-A6D4-095604B1EF8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6290" y="2523362"/>
            <a:ext cx="748757" cy="748757"/>
          </a:xfrm>
          <a:prstGeom prst="rect">
            <a:avLst/>
          </a:prstGeom>
        </p:spPr>
      </p:pic>
    </p:spTree>
    <p:extLst>
      <p:ext uri="{BB962C8B-B14F-4D97-AF65-F5344CB8AC3E}">
        <p14:creationId xmlns:p14="http://schemas.microsoft.com/office/powerpoint/2010/main" val="116373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9BC0-E85D-94AC-DE33-87642E27EB25}"/>
              </a:ext>
            </a:extLst>
          </p:cNvPr>
          <p:cNvSpPr>
            <a:spLocks noGrp="1"/>
          </p:cNvSpPr>
          <p:nvPr>
            <p:ph type="title"/>
          </p:nvPr>
        </p:nvSpPr>
        <p:spPr/>
        <p:txBody>
          <a:bodyPr/>
          <a:lstStyle/>
          <a:p>
            <a:r>
              <a:rPr lang="de-DE" dirty="0"/>
              <a:t>Next </a:t>
            </a:r>
            <a:r>
              <a:rPr lang="de-DE" dirty="0" err="1"/>
              <a:t>Steps</a:t>
            </a:r>
            <a:endParaRPr lang="en-US" dirty="0"/>
          </a:p>
        </p:txBody>
      </p:sp>
      <p:sp>
        <p:nvSpPr>
          <p:cNvPr id="3" name="Text Placeholder 2">
            <a:extLst>
              <a:ext uri="{FF2B5EF4-FFF2-40B4-BE49-F238E27FC236}">
                <a16:creationId xmlns:a16="http://schemas.microsoft.com/office/drawing/2014/main" id="{4B824728-BEEC-406E-8411-A49030830DCD}"/>
              </a:ext>
            </a:extLst>
          </p:cNvPr>
          <p:cNvSpPr>
            <a:spLocks noGrp="1"/>
          </p:cNvSpPr>
          <p:nvPr>
            <p:ph type="body" sz="quarter" idx="15"/>
          </p:nvPr>
        </p:nvSpPr>
        <p:spPr/>
        <p:txBody>
          <a:bodyPr/>
          <a:lstStyle/>
          <a:p>
            <a:r>
              <a:rPr lang="de-DE" dirty="0" err="1"/>
              <a:t>Trainify</a:t>
            </a:r>
            <a:endParaRPr lang="en-US" dirty="0"/>
          </a:p>
        </p:txBody>
      </p:sp>
      <p:sp>
        <p:nvSpPr>
          <p:cNvPr id="4" name="Content Placeholder 3">
            <a:extLst>
              <a:ext uri="{FF2B5EF4-FFF2-40B4-BE49-F238E27FC236}">
                <a16:creationId xmlns:a16="http://schemas.microsoft.com/office/drawing/2014/main" id="{A714FE26-D15A-87BA-4FB1-9B49EAC7E649}"/>
              </a:ext>
            </a:extLst>
          </p:cNvPr>
          <p:cNvSpPr>
            <a:spLocks noGrp="1"/>
          </p:cNvSpPr>
          <p:nvPr>
            <p:ph sz="quarter" idx="1"/>
          </p:nvPr>
        </p:nvSpPr>
        <p:spPr/>
        <p:txBody>
          <a:bodyPr/>
          <a:lstStyle/>
          <a:p>
            <a:r>
              <a:rPr lang="de-DE" dirty="0"/>
              <a:t>Emergency Service </a:t>
            </a:r>
            <a:r>
              <a:rPr lang="de-DE" dirty="0" err="1"/>
              <a:t>forward</a:t>
            </a:r>
            <a:r>
              <a:rPr lang="de-DE" dirty="0"/>
              <a:t> </a:t>
            </a:r>
            <a:r>
              <a:rPr lang="de-DE" dirty="0" err="1"/>
              <a:t>simulation</a:t>
            </a:r>
            <a:endParaRPr lang="de-DE" dirty="0"/>
          </a:p>
          <a:p>
            <a:r>
              <a:rPr lang="de-DE" dirty="0" err="1"/>
              <a:t>Improve</a:t>
            </a:r>
            <a:r>
              <a:rPr lang="de-DE" dirty="0"/>
              <a:t> </a:t>
            </a:r>
            <a:r>
              <a:rPr lang="de-DE" dirty="0" err="1"/>
              <a:t>tonality</a:t>
            </a:r>
            <a:r>
              <a:rPr lang="de-DE" dirty="0"/>
              <a:t> </a:t>
            </a:r>
            <a:r>
              <a:rPr lang="de-DE" dirty="0" err="1"/>
              <a:t>of</a:t>
            </a:r>
            <a:r>
              <a:rPr lang="de-DE" dirty="0"/>
              <a:t> </a:t>
            </a:r>
            <a:r>
              <a:rPr lang="de-DE" dirty="0" err="1"/>
              <a:t>accident</a:t>
            </a:r>
            <a:r>
              <a:rPr lang="de-DE" dirty="0"/>
              <a:t> </a:t>
            </a:r>
            <a:r>
              <a:rPr lang="de-DE" dirty="0" err="1"/>
              <a:t>victims</a:t>
            </a:r>
            <a:endParaRPr lang="de-DE" dirty="0"/>
          </a:p>
          <a:p>
            <a:r>
              <a:rPr lang="de-DE" dirty="0" err="1"/>
              <a:t>Tonality</a:t>
            </a:r>
            <a:r>
              <a:rPr lang="de-DE" dirty="0"/>
              <a:t> </a:t>
            </a:r>
            <a:r>
              <a:rPr lang="de-DE" dirty="0" err="1"/>
              <a:t>evaluation</a:t>
            </a:r>
            <a:endParaRPr lang="de-DE" dirty="0"/>
          </a:p>
        </p:txBody>
      </p:sp>
      <p:sp>
        <p:nvSpPr>
          <p:cNvPr id="5" name="Slide Number Placeholder 4">
            <a:extLst>
              <a:ext uri="{FF2B5EF4-FFF2-40B4-BE49-F238E27FC236}">
                <a16:creationId xmlns:a16="http://schemas.microsoft.com/office/drawing/2014/main" id="{0CB78BEB-38E9-B697-715B-F9B13E3E1224}"/>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spTree>
    <p:extLst>
      <p:ext uri="{BB962C8B-B14F-4D97-AF65-F5344CB8AC3E}">
        <p14:creationId xmlns:p14="http://schemas.microsoft.com/office/powerpoint/2010/main" val="8541767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LANGUAGE" val="deu"/>
  <p:tag name="MLTEMPLATEVERSION" val="2.2"/>
  <p:tag name="SAXCONVERSION" val="2"/>
</p:tagLst>
</file>

<file path=ppt/theme/theme1.xml><?xml version="1.0" encoding="utf-8"?>
<a:theme xmlns:a="http://schemas.openxmlformats.org/drawingml/2006/main" name="Bosch 2024">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198F02AD-A328-41CF-AEF3-4AEA9DC97E6D}" vid="{A553CE3C-9352-4BF3-9E58-0BEA5976575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AttachmentRemark</Sektion>
      <Reihenfolge>0</Reihenfolge>
    </Variable>
    <Variable>
      <Name>departmentshort</Name>
      <OrgInhalt>EB/MKB-DC</OrgInhalt>
      <Wert>EB/MKB-DC</Wert>
      <Platzhalter>False</Platzhalter>
      <DocDatenDialog>True</DocDatenDialog>
      <Label>Urhebervermerk</Label>
      <FrageVar>False</FrageVar>
      <Prefix/>
      <Suffix/>
      <WegfallVar/>
      <MussFeld>False</MussFeld>
      <Trenner>
        <VariableVor>classification</VariableVor>
        <VariableVor>businessunit</VariableVor>
        <Zwischen> | </Zwischen>
        <VariableNach>departmentshort</VariableNach>
      </Trenner>
      <InDokument>True</InDokument>
      <Sektion>Bosch_footer_1</Sektion>
      <Reihenfolge/>
    </Variable>
    <Variable>
      <Name>classification</Name>
      <OrgInhalt>Intern C-SC1</OrgInhalt>
      <Wert>Intern C-SC1</Wert>
      <Platzhalter>False</Platzhalter>
      <DocDatenDialog>True</DocDatenDialog>
      <Label>Schutzklasse:</Label>
      <FrageVar>False</FrageVar>
      <Prefix/>
      <Suffix/>
      <WegfallVar/>
      <ComboBox>
        <Option>Öffentlich C-SC0</Option>
        <Option>Intern C-SC1</Option>
        <Option>Vertraulich C-SC2</Option>
        <Option>Streng vertraulich C-SC3</Option>
        <Option/>
      </ComboBox>
      <MussFeld>False</MussFeld>
      <InDokument>True</InDokument>
      <Sektion>Bosch_footer_1</Sektion>
      <Reihenfolge>0</Reihenfolge>
    </Variable>
    <Variable>
      <Name>classification2</Name>
      <OrgInhalt>Intern C-SC1</OrgInhalt>
      <Wert>Intern C-SC1</Wert>
      <Platzhalter>False</Platzhalter>
      <DocDatenDialog>False</DocDatenDialog>
      <Label>Schutzklasse:</Label>
      <FrageVar>False</FrageVar>
      <Prefix/>
      <Suffix/>
      <WegfallVar/>
      <ComboBox>
        <Option>Öffentlich C-SC0</Option>
        <Option>Intern C-SC1</Option>
        <Option>Vertraulich C-SC2</Option>
        <Option>Streng vertraulich C-SC3</Option>
        <Option/>
      </ComboBox>
      <MussFeld>False</MussFeld>
      <InDokument>True</InDokument>
      <Sektion>Bosch_footer_conf</Sektion>
      <Reihenfolge>0</Reihenfolge>
    </Variable>
    <Variable>
      <Name>copyright</Name>
      <OrgInhalt>© Robert Bosch GmbH 2025. Alle Rechte vorbehalten, auch bzgl. jeder Verfügung, Verwertung, Reproduktion, Bearbeitung, Weitergabe sowie für den Fall von Schutzrechtsanmeldungen.</OrgInhalt>
      <Wert>© Robert Bosch GmbH 2025.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24.06.2025</OrgInhalt>
      <Wert>24.06.2025</Wert>
      <Platzhalter>False</Platzhalter>
      <DocDatenDialog>True</DocDatenDialog>
      <Label>Datum</Label>
      <FrageVar>False</FrageVar>
      <Prefix/>
      <Suffix/>
      <WegfallVar/>
      <MussFeld>False</MussFeld>
      <Trenner>
        <VariableVor>departmentshort</VariableVor>
        <VariableVor>classification</VariableVor>
        <VariableVor>businessunit</VariableVor>
        <Zwischen> | </Zwischen>
        <VariableNach>dateformat</VariableNach>
      </Trenner>
      <InDokument>True</InDokument>
      <Sektion>Bosch_footer_1</Sektion>
      <Reihenfolge>0</Reihenfolge>
    </Variable>
    <Variable>
      <Name>businessunit</Name>
      <OrgInhalt>eBike Systems</OrgInhalt>
      <Wert>eBike Systems</Wert>
      <Platzhalter>False</Platzhalter>
      <DocDatenDialog>False</DocDatenDialog>
      <Label>$tr_businessunit$</Label>
      <FrageVar>False</FrageVar>
      <Prefix/>
      <Suffix/>
      <WegfallVar/>
      <MussFeld>False</MussFeld>
      <Trenner>
        <VariableVor>classification</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758</Words>
  <Application>Microsoft Office PowerPoint</Application>
  <PresentationFormat>Custom</PresentationFormat>
  <Paragraphs>70</Paragraphs>
  <Slides>7</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Bosch Office Sans</vt:lpstr>
      <vt:lpstr>Calibri</vt:lpstr>
      <vt:lpstr>Symbol</vt:lpstr>
      <vt:lpstr>Wingdings</vt:lpstr>
      <vt:lpstr>Bosch 2024</vt:lpstr>
      <vt:lpstr>Trainify eCall Agents</vt:lpstr>
      <vt:lpstr>eCall</vt:lpstr>
      <vt:lpstr>PowerPoint Presentation</vt:lpstr>
      <vt:lpstr>Our Strengths</vt:lpstr>
      <vt:lpstr>PowerPoint Presentation</vt:lpstr>
      <vt:lpstr>Architecture</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Weissmueller Johannes (EB/MKB-DC)</dc:creator>
  <cp:lastModifiedBy>Weissmueller Johannes (EB/MKB-DC)</cp:lastModifiedBy>
  <cp:revision>7</cp:revision>
  <dcterms:created xsi:type="dcterms:W3CDTF">2025-06-24T14:51:54Z</dcterms:created>
  <dcterms:modified xsi:type="dcterms:W3CDTF">2025-06-25T12:08:03Z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lassification">
    <vt:lpwstr>$tr_sc_internal$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